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256" r:id="rId5"/>
    <p:sldId id="1249" r:id="rId6"/>
    <p:sldId id="1085" r:id="rId7"/>
    <p:sldId id="352" r:id="rId8"/>
    <p:sldId id="1251" r:id="rId9"/>
    <p:sldId id="1256" r:id="rId10"/>
    <p:sldId id="1257" r:id="rId11"/>
    <p:sldId id="1258" r:id="rId12"/>
    <p:sldId id="1259" r:id="rId13"/>
    <p:sldId id="1260" r:id="rId14"/>
    <p:sldId id="1261" r:id="rId15"/>
    <p:sldId id="1262" r:id="rId16"/>
    <p:sldId id="1253" r:id="rId17"/>
    <p:sldId id="1254" r:id="rId18"/>
    <p:sldId id="1255" r:id="rId19"/>
  </p:sldIdLst>
  <p:sldSz cx="12192000" cy="6858000"/>
  <p:notesSz cx="6858000" cy="9144000"/>
  <p:custDataLst>
    <p:tags r:id="rId2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84" userDrawn="1">
          <p15:clr>
            <a:srgbClr val="A4A3A4"/>
          </p15:clr>
        </p15:guide>
        <p15:guide id="2" pos="192" userDrawn="1">
          <p15:clr>
            <a:srgbClr val="A4A3A4"/>
          </p15:clr>
        </p15:guide>
        <p15:guide id="3" orient="horz" pos="1080" userDrawn="1">
          <p15:clr>
            <a:srgbClr val="A4A3A4"/>
          </p15:clr>
        </p15:guide>
        <p15:guide id="4" orient="horz" pos="2160" userDrawn="1">
          <p15:clr>
            <a:srgbClr val="A4A3A4"/>
          </p15:clr>
        </p15:guide>
        <p15:guide id="5" orient="horz" pos="403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E3FF"/>
    <a:srgbClr val="FFE500"/>
    <a:srgbClr val="B9D0FF"/>
    <a:srgbClr val="034977"/>
    <a:srgbClr val="023558"/>
    <a:srgbClr val="045890"/>
    <a:srgbClr val="0000FF"/>
    <a:srgbClr val="EDE2EE"/>
    <a:srgbClr val="1B35B5"/>
    <a:srgbClr val="667C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F10D80-9AB9-4B6B-83DA-C5DBCAD55EBB}" v="3" dt="2025-11-17T08:49:24.7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97" autoAdjust="0"/>
  </p:normalViewPr>
  <p:slideViewPr>
    <p:cSldViewPr snapToGrid="0">
      <p:cViewPr varScale="1">
        <p:scale>
          <a:sx n="74" d="100"/>
          <a:sy n="74" d="100"/>
        </p:scale>
        <p:origin x="352" y="36"/>
      </p:cViewPr>
      <p:guideLst>
        <p:guide orient="horz" pos="784"/>
        <p:guide pos="192"/>
        <p:guide orient="horz" pos="1080"/>
        <p:guide orient="horz" pos="2160"/>
        <p:guide orient="horz" pos="40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ags" Target="tags/tag1.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Speaker would be briefing the students that this content has been prepared for the educational purpose only and is referred from multiple sites which are cited in the last.</a:t>
            </a:r>
            <a:r>
              <a:rPr lang="en-IN"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a:t>
            </a: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A disclaimer is a statement or notice that is intended to clarify, limit, or provide information about the scope, limitations, or potential risks associated with certain actions, information, products, services, or content. </a:t>
            </a: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0" indent="0">
              <a:buNone/>
            </a:pP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sz="1800" b="1" i="0" u="none" strike="noStrike">
                <a:solidFill>
                  <a:srgbClr val="000000"/>
                </a:solidFill>
                <a:effectLst/>
                <a:latin typeface="Arial" panose="020B0604020202020204" pitchFamily="34" charset="0"/>
              </a:rPr>
              <a:t>In this slide speaker will be introducing </a:t>
            </a:r>
            <a:r>
              <a:rPr lang="en-US" sz="1800" b="1">
                <a:effectLst/>
                <a:latin typeface="Arial" panose="020B0604020202020204" pitchFamily="34" charset="0"/>
                <a:ea typeface="Arial MT"/>
              </a:rPr>
              <a:t>the</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program</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and</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its</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outcomes.  The speaker will introduce himself in brief</a:t>
            </a:r>
            <a:endParaRPr lang="en-US" b="1">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08CA52B4-AFE7-436D-10A5-33BBC2F85224}"/>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00EAD850-4C0A-4D1F-54F8-C5F959A1504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411DB8B2-672C-460F-29D3-0F2797996B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4303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E1FC1B1-B44F-F795-8CE0-8A1E5FA39022}"/>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06FCACB7-6330-511A-DC41-2FCC5B2862F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53B2F108-3E8E-8CB3-D39C-2E5E2EE72A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2153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76A3C39-E505-849D-072B-5A72E5B2A9C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4CA75921-0A6B-4147-FFE3-27787B5DA47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F44E0A6D-AE05-66D4-3151-9ADBBF8171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2352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89DB2EC-5E59-1C9C-B257-47839B4EF3B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521CF6DE-F83D-DF02-0EA6-49693349CB2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8D50153A-7825-FF11-BF01-858C984731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0307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5547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10297814" y="126596"/>
            <a:ext cx="1748776" cy="584604"/>
          </a:xfrm>
          <a:prstGeom prst="rect">
            <a:avLst/>
          </a:prstGeom>
          <a:noFill/>
          <a:ln>
            <a:noFill/>
          </a:ln>
        </p:spPr>
      </p:pic>
      <p:pic>
        <p:nvPicPr>
          <p:cNvPr id="7" name="Picture 6" descr="A black background with a red and blue line&#10;&#10;Description automatically generated">
            <a:extLst>
              <a:ext uri="{FF2B5EF4-FFF2-40B4-BE49-F238E27FC236}">
                <a16:creationId xmlns:a16="http://schemas.microsoft.com/office/drawing/2014/main" id="{9CA50098-7D03-1836-41AA-E168C007D2CC}"/>
              </a:ext>
            </a:extLst>
          </p:cNvPr>
          <p:cNvPicPr>
            <a:picLocks noChangeAspect="1"/>
          </p:cNvPicPr>
          <p:nvPr userDrawn="1"/>
        </p:nvPicPr>
        <p:blipFill rotWithShape="1">
          <a:blip r:embed="rId6"/>
          <a:srcRect t="82037" b="14815"/>
          <a:stretch/>
        </p:blipFill>
        <p:spPr>
          <a:xfrm>
            <a:off x="0" y="6743065"/>
            <a:ext cx="12192000" cy="137795"/>
          </a:xfrm>
          <a:prstGeom prst="rect">
            <a:avLst/>
          </a:prstGeom>
        </p:spPr>
      </p:pic>
      <p:pic>
        <p:nvPicPr>
          <p:cNvPr id="16" name="Picture 15">
            <a:extLst>
              <a:ext uri="{FF2B5EF4-FFF2-40B4-BE49-F238E27FC236}">
                <a16:creationId xmlns:a16="http://schemas.microsoft.com/office/drawing/2014/main" id="{B31AFEAB-13E2-B4AA-FD33-8FE461808EF9}"/>
              </a:ext>
            </a:extLst>
          </p:cNvPr>
          <p:cNvPicPr>
            <a:picLocks noChangeAspect="1"/>
          </p:cNvPicPr>
          <p:nvPr userDrawn="1"/>
        </p:nvPicPr>
        <p:blipFill>
          <a:blip r:embed="rId7"/>
          <a:stretch>
            <a:fillRect/>
          </a:stretch>
        </p:blipFill>
        <p:spPr>
          <a:xfrm>
            <a:off x="0" y="0"/>
            <a:ext cx="10464800" cy="666750"/>
          </a:xfrm>
          <a:prstGeom prst="rect">
            <a:avLst/>
          </a:prstGeom>
        </p:spPr>
      </p:pic>
      <p:pic>
        <p:nvPicPr>
          <p:cNvPr id="20" name="Picture 19" descr="A black screen with red and blue stripes&#10;&#10;Description automatically generated">
            <a:extLst>
              <a:ext uri="{FF2B5EF4-FFF2-40B4-BE49-F238E27FC236}">
                <a16:creationId xmlns:a16="http://schemas.microsoft.com/office/drawing/2014/main" id="{11971837-D8B7-1C36-5140-3CE05FA77FBC}"/>
              </a:ext>
            </a:extLst>
          </p:cNvPr>
          <p:cNvPicPr>
            <a:picLocks noChangeAspect="1"/>
          </p:cNvPicPr>
          <p:nvPr userDrawn="1"/>
        </p:nvPicPr>
        <p:blipFill rotWithShape="1">
          <a:blip r:embed="rId8"/>
          <a:srcRect t="94963"/>
          <a:stretch/>
        </p:blipFill>
        <p:spPr>
          <a:xfrm>
            <a:off x="0" y="6522720"/>
            <a:ext cx="12192000" cy="345440"/>
          </a:xfrm>
          <a:prstGeom prst="rect">
            <a:avLst/>
          </a:prstGeom>
        </p:spPr>
      </p:pic>
    </p:spTree>
  </p:cSld>
  <p:clrMap bg1="lt1" tx1="dk1" bg2="dk2" tx2="lt2" accent1="accent1" accent2="accent2" accent3="accent3" accent4="accent4" accent5="accent5" accent6="accent6" hlink="hlink" folHlink="folHlink"/>
  <p:sldLayoutIdLst>
    <p:sldLayoutId id="2147483687" r:id="rId1"/>
    <p:sldLayoutId id="2147483714" r:id="rId2"/>
    <p:sldLayoutId id="214748372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8" Type="http://schemas.openxmlformats.org/officeDocument/2006/relationships/hyperlink" Target="https://www.w3schools.com/css/" TargetMode="External"/><Relationship Id="rId3" Type="http://schemas.openxmlformats.org/officeDocument/2006/relationships/notesSlide" Target="../notesSlides/notesSlide7.xml"/><Relationship Id="rId7" Type="http://schemas.openxmlformats.org/officeDocument/2006/relationships/hyperlink" Target="https://www.w3schools.com/html/" TargetMode="Externa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hyperlink" Target="https://dev.mysql.com/doc/" TargetMode="External"/><Relationship Id="rId5" Type="http://schemas.openxmlformats.org/officeDocument/2006/relationships/hyperlink" Target="https://www.djangoproject.com/" TargetMode="External"/><Relationship Id="rId4" Type="http://schemas.openxmlformats.org/officeDocument/2006/relationships/hyperlink" Target="https://socket.io/docs/v4/" TargetMode="External"/><Relationship Id="rId9" Type="http://schemas.openxmlformats.org/officeDocument/2006/relationships/hyperlink" Target="https://git-scm.com/doc"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197073"/>
            <a:ext cx="12192000" cy="6858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16666" b="-16666"/>
            </a:stretch>
          </a:blipFill>
        </p:spPr>
        <p:txBody>
          <a:bodyPr/>
          <a:lstStyle/>
          <a:p>
            <a:endParaRPr lang="en-IN" sz="1245"/>
          </a:p>
        </p:txBody>
      </p:sp>
      <p:sp>
        <p:nvSpPr>
          <p:cNvPr id="3" name="Freeform 3"/>
          <p:cNvSpPr/>
          <p:nvPr/>
        </p:nvSpPr>
        <p:spPr>
          <a:xfrm>
            <a:off x="0" y="6660927"/>
            <a:ext cx="12192001" cy="197073"/>
          </a:xfrm>
          <a:custGeom>
            <a:avLst/>
            <a:gdLst/>
            <a:ahLst/>
            <a:cxnLst/>
            <a:rect l="l" t="t" r="r" b="b"/>
            <a:pathLst>
              <a:path w="17979397" h="921444">
                <a:moveTo>
                  <a:pt x="0" y="0"/>
                </a:moveTo>
                <a:lnTo>
                  <a:pt x="17979397" y="0"/>
                </a:lnTo>
                <a:lnTo>
                  <a:pt x="17979397" y="921444"/>
                </a:lnTo>
                <a:lnTo>
                  <a:pt x="0" y="921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45"/>
          </a:p>
        </p:txBody>
      </p:sp>
      <p:sp>
        <p:nvSpPr>
          <p:cNvPr id="4" name="Freeform 4"/>
          <p:cNvSpPr/>
          <p:nvPr/>
        </p:nvSpPr>
        <p:spPr>
          <a:xfrm flipV="1">
            <a:off x="0" y="4401147"/>
            <a:ext cx="2529579" cy="2456853"/>
          </a:xfrm>
          <a:custGeom>
            <a:avLst/>
            <a:gdLst/>
            <a:ahLst/>
            <a:cxnLst/>
            <a:rect l="l" t="t" r="r" b="b"/>
            <a:pathLst>
              <a:path w="3794368" h="3685280">
                <a:moveTo>
                  <a:pt x="0" y="3685280"/>
                </a:moveTo>
                <a:lnTo>
                  <a:pt x="3794368" y="3685280"/>
                </a:lnTo>
                <a:lnTo>
                  <a:pt x="3794368" y="0"/>
                </a:lnTo>
                <a:lnTo>
                  <a:pt x="0" y="0"/>
                </a:lnTo>
                <a:lnTo>
                  <a:pt x="0" y="3685280"/>
                </a:lnTo>
                <a:close/>
              </a:path>
            </a:pathLst>
          </a:custGeom>
          <a:blipFill>
            <a:blip r:embed="rId5"/>
            <a:stretch>
              <a:fillRect/>
            </a:stretch>
          </a:blipFill>
        </p:spPr>
        <p:txBody>
          <a:bodyPr/>
          <a:lstStyle/>
          <a:p>
            <a:endParaRPr lang="en-IN" sz="1245"/>
          </a:p>
        </p:txBody>
      </p:sp>
      <p:sp>
        <p:nvSpPr>
          <p:cNvPr id="5" name="Freeform 5"/>
          <p:cNvSpPr/>
          <p:nvPr/>
        </p:nvSpPr>
        <p:spPr>
          <a:xfrm flipH="1">
            <a:off x="5301756" y="0"/>
            <a:ext cx="6890244" cy="6692149"/>
          </a:xfrm>
          <a:custGeom>
            <a:avLst/>
            <a:gdLst/>
            <a:ahLst/>
            <a:cxnLst/>
            <a:rect l="l" t="t" r="r" b="b"/>
            <a:pathLst>
              <a:path w="10335366" h="10038224">
                <a:moveTo>
                  <a:pt x="10335366" y="0"/>
                </a:moveTo>
                <a:lnTo>
                  <a:pt x="0" y="0"/>
                </a:lnTo>
                <a:lnTo>
                  <a:pt x="0" y="10038224"/>
                </a:lnTo>
                <a:lnTo>
                  <a:pt x="10335366" y="10038224"/>
                </a:lnTo>
                <a:lnTo>
                  <a:pt x="10335366" y="0"/>
                </a:lnTo>
                <a:close/>
              </a:path>
            </a:pathLst>
          </a:custGeom>
          <a:blipFill>
            <a:blip r:embed="rId5"/>
            <a:stretch>
              <a:fillRect/>
            </a:stretch>
          </a:blipFill>
        </p:spPr>
        <p:txBody>
          <a:bodyPr/>
          <a:lstStyle/>
          <a:p>
            <a:endParaRPr lang="en-IN" sz="1245"/>
          </a:p>
        </p:txBody>
      </p:sp>
      <p:grpSp>
        <p:nvGrpSpPr>
          <p:cNvPr id="6" name="Group 6"/>
          <p:cNvGrpSpPr/>
          <p:nvPr/>
        </p:nvGrpSpPr>
        <p:grpSpPr>
          <a:xfrm>
            <a:off x="6007852" y="391844"/>
            <a:ext cx="6074313" cy="6074312"/>
            <a:chOff x="-188667" y="-69445"/>
            <a:chExt cx="1507375" cy="1507374"/>
          </a:xfrm>
        </p:grpSpPr>
        <p:sp>
          <p:nvSpPr>
            <p:cNvPr id="7" name="Freeform 7"/>
            <p:cNvSpPr/>
            <p:nvPr/>
          </p:nvSpPr>
          <p:spPr>
            <a:xfrm>
              <a:off x="-188667" y="-69445"/>
              <a:ext cx="1507375" cy="1507374"/>
            </a:xfrm>
            <a:prstGeom prst="ellipse">
              <a:avLst/>
            </a:prstGeom>
            <a:blipFill>
              <a:blip r:embed="rId6"/>
              <a:srcRect/>
              <a:stretch>
                <a:fillRect l="-78487" t="-9550" b="-9550"/>
              </a:stretch>
            </a:blipFill>
          </p:spPr>
          <p:txBody>
            <a:bodyPr/>
            <a:lstStyle/>
            <a:p>
              <a:endParaRPr lang="en-IN" sz="1245" dirty="0"/>
            </a:p>
          </p:txBody>
        </p:sp>
      </p:grpSp>
      <p:sp>
        <p:nvSpPr>
          <p:cNvPr id="8" name="TextBox 7">
            <a:extLst>
              <a:ext uri="{FF2B5EF4-FFF2-40B4-BE49-F238E27FC236}">
                <a16:creationId xmlns:a16="http://schemas.microsoft.com/office/drawing/2014/main" id="{1CFAFDC7-5FD4-AA0C-2C85-1B59ED6CD792}"/>
              </a:ext>
            </a:extLst>
          </p:cNvPr>
          <p:cNvSpPr txBox="1"/>
          <p:nvPr/>
        </p:nvSpPr>
        <p:spPr>
          <a:xfrm>
            <a:off x="358892" y="2397465"/>
            <a:ext cx="5648959" cy="1754326"/>
          </a:xfrm>
          <a:prstGeom prst="rect">
            <a:avLst/>
          </a:prstGeom>
          <a:noFill/>
        </p:spPr>
        <p:txBody>
          <a:bodyPr wrap="square" lIns="91440" tIns="45720" rIns="91440" bIns="45720" rtlCol="0" anchor="t">
            <a:spAutoFit/>
          </a:bodyPr>
          <a:lstStyle/>
          <a:p>
            <a:pPr algn="ctr"/>
            <a:r>
              <a:rPr lang="en-US" sz="3600" b="1" dirty="0">
                <a:solidFill>
                  <a:srgbClr val="023558"/>
                </a:solidFill>
                <a:latin typeface="+mj-lt"/>
              </a:rPr>
              <a:t>Full Stack Web Development with AI Tools</a:t>
            </a:r>
            <a:endParaRPr lang="en-US" sz="3600" b="1" dirty="0">
              <a:solidFill>
                <a:srgbClr val="023558"/>
              </a:solidFill>
            </a:endParaRPr>
          </a:p>
        </p:txBody>
      </p:sp>
      <p:pic>
        <p:nvPicPr>
          <p:cNvPr id="10" name="Picture 9" descr="A close up of a logo&#10;&#10;Description automatically generated">
            <a:extLst>
              <a:ext uri="{FF2B5EF4-FFF2-40B4-BE49-F238E27FC236}">
                <a16:creationId xmlns:a16="http://schemas.microsoft.com/office/drawing/2014/main" id="{54F00DD0-EB7B-EBC0-7FBE-8E865107AF0D}"/>
              </a:ext>
            </a:extLst>
          </p:cNvPr>
          <p:cNvPicPr>
            <a:picLocks noChangeAspect="1"/>
          </p:cNvPicPr>
          <p:nvPr/>
        </p:nvPicPr>
        <p:blipFill>
          <a:blip r:embed="rId7"/>
          <a:stretch>
            <a:fillRect/>
          </a:stretch>
        </p:blipFill>
        <p:spPr>
          <a:xfrm>
            <a:off x="322861" y="388408"/>
            <a:ext cx="1926070" cy="626440"/>
          </a:xfrm>
          <a:prstGeom prst="rect">
            <a:avLst/>
          </a:prstGeom>
        </p:spPr>
      </p:pic>
      <p:sp>
        <p:nvSpPr>
          <p:cNvPr id="11" name="TextBox 10">
            <a:extLst>
              <a:ext uri="{FF2B5EF4-FFF2-40B4-BE49-F238E27FC236}">
                <a16:creationId xmlns:a16="http://schemas.microsoft.com/office/drawing/2014/main" id="{9AB315E8-A49C-3C13-082D-0A9135A687F9}"/>
              </a:ext>
            </a:extLst>
          </p:cNvPr>
          <p:cNvSpPr txBox="1"/>
          <p:nvPr/>
        </p:nvSpPr>
        <p:spPr>
          <a:xfrm>
            <a:off x="1108198" y="4285032"/>
            <a:ext cx="4273414" cy="338554"/>
          </a:xfrm>
          <a:prstGeom prst="rect">
            <a:avLst/>
          </a:prstGeom>
          <a:noFill/>
        </p:spPr>
        <p:txBody>
          <a:bodyPr wrap="square" lIns="91440" tIns="45720" rIns="91440" bIns="45720" rtlCol="0" anchor="t">
            <a:spAutoFit/>
          </a:bodyPr>
          <a:lstStyle/>
          <a:p>
            <a:pPr algn="ctr"/>
            <a:r>
              <a:rPr lang="en-US" sz="1600" b="1" i="1" dirty="0">
                <a:solidFill>
                  <a:srgbClr val="023558"/>
                </a:solidFill>
              </a:rPr>
              <a:t>Team Details – </a:t>
            </a:r>
            <a:r>
              <a:rPr lang="en-IN" sz="1600" b="1" dirty="0"/>
              <a:t>NG_CP_Team_704</a:t>
            </a:r>
            <a:endParaRPr lang="en-US" sz="1600" b="1" i="1" dirty="0">
              <a:solidFill>
                <a:srgbClr val="023558"/>
              </a:solidFill>
            </a:endParaRPr>
          </a:p>
        </p:txBody>
      </p:sp>
      <p:sp>
        <p:nvSpPr>
          <p:cNvPr id="13" name="TextBox 12">
            <a:extLst>
              <a:ext uri="{FF2B5EF4-FFF2-40B4-BE49-F238E27FC236}">
                <a16:creationId xmlns:a16="http://schemas.microsoft.com/office/drawing/2014/main" id="{F30F0B85-2D0B-8CE2-0C62-378937D4A485}"/>
              </a:ext>
            </a:extLst>
          </p:cNvPr>
          <p:cNvSpPr txBox="1"/>
          <p:nvPr/>
        </p:nvSpPr>
        <p:spPr>
          <a:xfrm>
            <a:off x="1617088" y="5888351"/>
            <a:ext cx="4037716" cy="523220"/>
          </a:xfrm>
          <a:prstGeom prst="rect">
            <a:avLst/>
          </a:prstGeom>
          <a:noFill/>
        </p:spPr>
        <p:txBody>
          <a:bodyPr wrap="square" lIns="91440" tIns="45720" rIns="91440" bIns="45720" rtlCol="0" anchor="t">
            <a:spAutoFit/>
          </a:bodyPr>
          <a:lstStyle/>
          <a:p>
            <a:pPr algn="ctr"/>
            <a:r>
              <a:rPr lang="en-US" sz="1400" i="1" dirty="0">
                <a:solidFill>
                  <a:srgbClr val="023558"/>
                </a:solidFill>
              </a:rPr>
              <a:t>College: </a:t>
            </a:r>
            <a:r>
              <a:rPr lang="en-US" sz="1400" i="1" dirty="0" err="1">
                <a:solidFill>
                  <a:srgbClr val="023558"/>
                </a:solidFill>
              </a:rPr>
              <a:t>Inderprastha</a:t>
            </a:r>
            <a:r>
              <a:rPr lang="en-US" sz="1400" i="1" dirty="0">
                <a:solidFill>
                  <a:srgbClr val="023558"/>
                </a:solidFill>
              </a:rPr>
              <a:t> Engineering College, Ghaziabad</a:t>
            </a:r>
          </a:p>
        </p:txBody>
      </p:sp>
      <p:grpSp>
        <p:nvGrpSpPr>
          <p:cNvPr id="15" name="Group 14">
            <a:extLst>
              <a:ext uri="{FF2B5EF4-FFF2-40B4-BE49-F238E27FC236}">
                <a16:creationId xmlns:a16="http://schemas.microsoft.com/office/drawing/2014/main" id="{91686482-2ABD-404B-4ABA-CEB96E4AB9C1}"/>
              </a:ext>
            </a:extLst>
          </p:cNvPr>
          <p:cNvGrpSpPr/>
          <p:nvPr/>
        </p:nvGrpSpPr>
        <p:grpSpPr>
          <a:xfrm>
            <a:off x="950669" y="1454021"/>
            <a:ext cx="4588472" cy="742352"/>
            <a:chOff x="1283711" y="1438666"/>
            <a:chExt cx="4588472" cy="742352"/>
          </a:xfrm>
        </p:grpSpPr>
        <p:sp>
          <p:nvSpPr>
            <p:cNvPr id="14" name="Rectangle: Rounded Corners 13">
              <a:extLst>
                <a:ext uri="{FF2B5EF4-FFF2-40B4-BE49-F238E27FC236}">
                  <a16:creationId xmlns:a16="http://schemas.microsoft.com/office/drawing/2014/main" id="{FE615D82-5CB2-52DA-0B05-5FE8B54D042E}"/>
                </a:ext>
              </a:extLst>
            </p:cNvPr>
            <p:cNvSpPr/>
            <p:nvPr/>
          </p:nvSpPr>
          <p:spPr>
            <a:xfrm>
              <a:off x="1283711" y="1438666"/>
              <a:ext cx="4588472" cy="742352"/>
            </a:xfrm>
            <a:prstGeom prst="roundRect">
              <a:avLst/>
            </a:prstGeom>
            <a:solidFill>
              <a:srgbClr val="0349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
            </a:p>
          </p:txBody>
        </p:sp>
        <p:sp>
          <p:nvSpPr>
            <p:cNvPr id="9" name="TextBox 8">
              <a:extLst>
                <a:ext uri="{FF2B5EF4-FFF2-40B4-BE49-F238E27FC236}">
                  <a16:creationId xmlns:a16="http://schemas.microsoft.com/office/drawing/2014/main" id="{DBCEE186-AA2C-A9BA-A43A-D62A437771F7}"/>
                </a:ext>
              </a:extLst>
            </p:cNvPr>
            <p:cNvSpPr txBox="1"/>
            <p:nvPr/>
          </p:nvSpPr>
          <p:spPr>
            <a:xfrm>
              <a:off x="1441240" y="1609787"/>
              <a:ext cx="4273414" cy="400110"/>
            </a:xfrm>
            <a:prstGeom prst="rect">
              <a:avLst/>
            </a:prstGeom>
            <a:noFill/>
          </p:spPr>
          <p:txBody>
            <a:bodyPr wrap="square" lIns="91440" tIns="45720" rIns="91440" bIns="45720" rtlCol="0" anchor="t">
              <a:spAutoFit/>
            </a:bodyPr>
            <a:lstStyle/>
            <a:p>
              <a:pPr algn="ctr"/>
              <a:r>
                <a:rPr lang="en-US" sz="2000" b="1" dirty="0">
                  <a:solidFill>
                    <a:srgbClr val="FFE500"/>
                  </a:solidFill>
                </a:rPr>
                <a:t>Next Gen Employability Program</a:t>
              </a:r>
              <a:endParaRPr lang="en-US" dirty="0">
                <a:solidFill>
                  <a:srgbClr val="FFE500"/>
                </a:solidFill>
              </a:endParaRPr>
            </a:p>
          </p:txBody>
        </p:sp>
      </p:grpSp>
      <p:sp>
        <p:nvSpPr>
          <p:cNvPr id="16" name="TextBox 15">
            <a:extLst>
              <a:ext uri="{FF2B5EF4-FFF2-40B4-BE49-F238E27FC236}">
                <a16:creationId xmlns:a16="http://schemas.microsoft.com/office/drawing/2014/main" id="{21520808-AD44-54DD-1571-2ED6127EC7EB}"/>
              </a:ext>
            </a:extLst>
          </p:cNvPr>
          <p:cNvSpPr txBox="1"/>
          <p:nvPr/>
        </p:nvSpPr>
        <p:spPr>
          <a:xfrm>
            <a:off x="1231635" y="4687578"/>
            <a:ext cx="3946684" cy="1169551"/>
          </a:xfrm>
          <a:prstGeom prst="rect">
            <a:avLst/>
          </a:prstGeom>
          <a:noFill/>
        </p:spPr>
        <p:txBody>
          <a:bodyPr wrap="square" rtlCol="0">
            <a:spAutoFit/>
          </a:bodyPr>
          <a:lstStyle/>
          <a:p>
            <a:pPr algn="ctr"/>
            <a:r>
              <a:rPr lang="en-US" sz="1400" dirty="0"/>
              <a:t>NAME- ANJALI DHEEK</a:t>
            </a:r>
          </a:p>
          <a:p>
            <a:pPr algn="ctr"/>
            <a:r>
              <a:rPr lang="en-US" sz="1400" dirty="0"/>
              <a:t>NAME- ANMOL SINGH</a:t>
            </a:r>
          </a:p>
          <a:p>
            <a:pPr algn="ctr"/>
            <a:r>
              <a:rPr lang="en-US" sz="1400" dirty="0"/>
              <a:t>NAME-ARYAN KUMAR</a:t>
            </a:r>
          </a:p>
          <a:p>
            <a:pPr algn="ctr"/>
            <a:r>
              <a:rPr lang="en-US" sz="1400" dirty="0"/>
              <a:t>NAME-ANSHIKA JAIN</a:t>
            </a:r>
          </a:p>
          <a:p>
            <a:pPr algn="ctr"/>
            <a:r>
              <a:rPr lang="en-IN" sz="1400" dirty="0"/>
              <a:t>NAME-ANMOL JAGVIR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1;g5fab984687_2_0">
            <a:extLst>
              <a:ext uri="{FF2B5EF4-FFF2-40B4-BE49-F238E27FC236}">
                <a16:creationId xmlns:a16="http://schemas.microsoft.com/office/drawing/2014/main" id="{9F68534C-7BFC-4BA3-B7B0-E3AC7A28FD6D}"/>
              </a:ext>
            </a:extLst>
          </p:cNvPr>
          <p:cNvSpPr txBox="1">
            <a:spLocks/>
          </p:cNvSpPr>
          <p:nvPr/>
        </p:nvSpPr>
        <p:spPr>
          <a:xfrm>
            <a:off x="273320" y="693373"/>
            <a:ext cx="3914776" cy="429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2800"/>
            </a:pPr>
            <a:endParaRPr lang="en-IN" sz="3200" b="1" dirty="0">
              <a:solidFill>
                <a:srgbClr val="213163"/>
              </a:solidFill>
            </a:endParaRPr>
          </a:p>
        </p:txBody>
      </p:sp>
      <p:sp>
        <p:nvSpPr>
          <p:cNvPr id="4" name="Google Shape;61;g5fab984687_2_0">
            <a:extLst>
              <a:ext uri="{FF2B5EF4-FFF2-40B4-BE49-F238E27FC236}">
                <a16:creationId xmlns:a16="http://schemas.microsoft.com/office/drawing/2014/main" id="{03B21EAC-FD6F-960B-B523-9E7E7D19E77B}"/>
              </a:ext>
            </a:extLst>
          </p:cNvPr>
          <p:cNvSpPr txBox="1">
            <a:spLocks/>
          </p:cNvSpPr>
          <p:nvPr/>
        </p:nvSpPr>
        <p:spPr>
          <a:xfrm>
            <a:off x="155892" y="516077"/>
            <a:ext cx="3914776" cy="429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2800"/>
            </a:pPr>
            <a:r>
              <a:rPr lang="en-US" sz="2400" b="1" dirty="0">
                <a:solidFill>
                  <a:srgbClr val="213163"/>
                </a:solidFill>
              </a:rPr>
              <a:t>System</a:t>
            </a:r>
            <a:r>
              <a:rPr lang="en-US" sz="3200" b="1" dirty="0">
                <a:solidFill>
                  <a:srgbClr val="213163"/>
                </a:solidFill>
              </a:rPr>
              <a:t> </a:t>
            </a:r>
            <a:r>
              <a:rPr lang="en-US" sz="2400" b="1" dirty="0">
                <a:solidFill>
                  <a:srgbClr val="213163"/>
                </a:solidFill>
              </a:rPr>
              <a:t>Flowchart</a:t>
            </a:r>
            <a:endParaRPr lang="en-IN" sz="3200" b="1" dirty="0">
              <a:solidFill>
                <a:srgbClr val="213163"/>
              </a:solidFill>
            </a:endParaRPr>
          </a:p>
        </p:txBody>
      </p:sp>
      <p:pic>
        <p:nvPicPr>
          <p:cNvPr id="7" name="Picture 6">
            <a:extLst>
              <a:ext uri="{FF2B5EF4-FFF2-40B4-BE49-F238E27FC236}">
                <a16:creationId xmlns:a16="http://schemas.microsoft.com/office/drawing/2014/main" id="{DAA51893-43FE-3341-720C-003EF67DC8D2}"/>
              </a:ext>
            </a:extLst>
          </p:cNvPr>
          <p:cNvPicPr>
            <a:picLocks noChangeAspect="1"/>
          </p:cNvPicPr>
          <p:nvPr/>
        </p:nvPicPr>
        <p:blipFill>
          <a:blip r:embed="rId2"/>
          <a:stretch>
            <a:fillRect/>
          </a:stretch>
        </p:blipFill>
        <p:spPr>
          <a:xfrm>
            <a:off x="2113280" y="1123057"/>
            <a:ext cx="8124190" cy="5455920"/>
          </a:xfrm>
          <a:prstGeom prst="rect">
            <a:avLst/>
          </a:prstGeom>
        </p:spPr>
      </p:pic>
    </p:spTree>
    <p:extLst>
      <p:ext uri="{BB962C8B-B14F-4D97-AF65-F5344CB8AC3E}">
        <p14:creationId xmlns:p14="http://schemas.microsoft.com/office/powerpoint/2010/main" val="1212761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1;g5fab984687_2_0">
            <a:extLst>
              <a:ext uri="{FF2B5EF4-FFF2-40B4-BE49-F238E27FC236}">
                <a16:creationId xmlns:a16="http://schemas.microsoft.com/office/drawing/2014/main" id="{74282AF3-7D1F-7389-BFAC-4B5B42E962FF}"/>
              </a:ext>
            </a:extLst>
          </p:cNvPr>
          <p:cNvSpPr txBox="1">
            <a:spLocks/>
          </p:cNvSpPr>
          <p:nvPr/>
        </p:nvSpPr>
        <p:spPr>
          <a:xfrm>
            <a:off x="380896" y="803210"/>
            <a:ext cx="3914776" cy="429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2800"/>
            </a:pPr>
            <a:r>
              <a:rPr lang="en-US" sz="2400" b="1" dirty="0">
                <a:solidFill>
                  <a:srgbClr val="213163"/>
                </a:solidFill>
              </a:rPr>
              <a:t> Core modules</a:t>
            </a:r>
            <a:endParaRPr lang="en-IN" sz="2400" b="1" dirty="0">
              <a:solidFill>
                <a:srgbClr val="213163"/>
              </a:solidFill>
            </a:endParaRPr>
          </a:p>
        </p:txBody>
      </p:sp>
      <p:sp>
        <p:nvSpPr>
          <p:cNvPr id="5" name="TextBox 4">
            <a:extLst>
              <a:ext uri="{FF2B5EF4-FFF2-40B4-BE49-F238E27FC236}">
                <a16:creationId xmlns:a16="http://schemas.microsoft.com/office/drawing/2014/main" id="{ED3135B1-8555-7755-184D-78ED52F4CE95}"/>
              </a:ext>
            </a:extLst>
          </p:cNvPr>
          <p:cNvSpPr txBox="1"/>
          <p:nvPr/>
        </p:nvSpPr>
        <p:spPr>
          <a:xfrm>
            <a:off x="380896" y="1607678"/>
            <a:ext cx="6097554" cy="4832092"/>
          </a:xfrm>
          <a:prstGeom prst="rect">
            <a:avLst/>
          </a:prstGeom>
          <a:noFill/>
        </p:spPr>
        <p:txBody>
          <a:bodyPr wrap="square">
            <a:spAutoFit/>
          </a:bodyPr>
          <a:lstStyle/>
          <a:p>
            <a:r>
              <a:rPr lang="en-IN" sz="1600" dirty="0"/>
              <a:t>👤 </a:t>
            </a:r>
            <a:r>
              <a:rPr lang="en-IN" sz="1800" b="1" dirty="0"/>
              <a:t>1. User &amp; Role Management</a:t>
            </a:r>
          </a:p>
          <a:p>
            <a:endParaRPr lang="en-IN" sz="1600" dirty="0"/>
          </a:p>
          <a:p>
            <a:pPr marL="285750" indent="-285750">
              <a:buFont typeface="Arial" panose="020B0604020202020204" pitchFamily="34" charset="0"/>
              <a:buChar char="•"/>
            </a:pPr>
            <a:r>
              <a:rPr lang="en-IN" sz="1600" dirty="0"/>
              <a:t>Login and authentication</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Role-based access (Admin, Invigilator, Student)</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Secure dashboard redirection</a:t>
            </a:r>
          </a:p>
          <a:p>
            <a:endParaRPr lang="en-IN" sz="1600" dirty="0"/>
          </a:p>
          <a:p>
            <a:endParaRPr lang="en-IN" sz="1600" dirty="0"/>
          </a:p>
          <a:p>
            <a:r>
              <a:rPr lang="en-IN" sz="1600" dirty="0"/>
              <a:t>🛠️ </a:t>
            </a:r>
            <a:r>
              <a:rPr lang="en-IN" sz="1800" b="1" dirty="0"/>
              <a:t>2. Admin &amp; Exam Management</a:t>
            </a:r>
            <a:endParaRPr lang="en-IN" sz="1600" b="1" dirty="0"/>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Upload student data (Excel)</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Manage rooms and capacities</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Create and manage exams</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Assign invigilators</a:t>
            </a:r>
          </a:p>
          <a:p>
            <a:endParaRPr lang="en-IN" sz="1600" dirty="0"/>
          </a:p>
        </p:txBody>
      </p:sp>
    </p:spTree>
    <p:extLst>
      <p:ext uri="{BB962C8B-B14F-4D97-AF65-F5344CB8AC3E}">
        <p14:creationId xmlns:p14="http://schemas.microsoft.com/office/powerpoint/2010/main" val="3076048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33D61F-0DB1-5416-06D4-86FEEBC1759D}"/>
              </a:ext>
            </a:extLst>
          </p:cNvPr>
          <p:cNvSpPr txBox="1"/>
          <p:nvPr/>
        </p:nvSpPr>
        <p:spPr>
          <a:xfrm>
            <a:off x="324239" y="653272"/>
            <a:ext cx="6097554" cy="5551456"/>
          </a:xfrm>
          <a:prstGeom prst="rect">
            <a:avLst/>
          </a:prstGeom>
          <a:noFill/>
        </p:spPr>
        <p:txBody>
          <a:bodyPr wrap="square">
            <a:spAutoFit/>
          </a:bodyPr>
          <a:lstStyle/>
          <a:p>
            <a:endParaRPr lang="en-IN" dirty="0"/>
          </a:p>
          <a:p>
            <a:r>
              <a:rPr lang="en-IN" dirty="0"/>
              <a:t>🎓 </a:t>
            </a:r>
            <a:r>
              <a:rPr lang="en-IN" sz="1800" b="1" dirty="0"/>
              <a:t>3. Student Seating Management</a:t>
            </a:r>
          </a:p>
          <a:p>
            <a:endParaRPr lang="en-IN" dirty="0"/>
          </a:p>
          <a:p>
            <a:pPr marL="342900" indent="-342900">
              <a:buFont typeface="Arial" panose="020B0604020202020204" pitchFamily="34" charset="0"/>
              <a:buChar char="•"/>
            </a:pPr>
            <a:r>
              <a:rPr lang="en-IN" dirty="0"/>
              <a:t>Student registration for exams</a:t>
            </a:r>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r>
              <a:rPr lang="en-IN" dirty="0"/>
              <a:t>Seat assignment based on exam and room</a:t>
            </a:r>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r>
              <a:rPr lang="en-IN" dirty="0"/>
              <a:t>Ensures fair and organized seating</a:t>
            </a:r>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r>
              <a:rPr lang="en-IN" dirty="0"/>
              <a:t>Prevents duplicate seat allocation</a:t>
            </a:r>
          </a:p>
          <a:p>
            <a:endParaRPr lang="en-IN" dirty="0"/>
          </a:p>
          <a:p>
            <a:r>
              <a:rPr lang="en-IN" dirty="0"/>
              <a:t>👨‍🏫 </a:t>
            </a:r>
            <a:r>
              <a:rPr lang="en-IN" sz="1800" b="1" dirty="0"/>
              <a:t>4. Student &amp; Invigilator Services</a:t>
            </a:r>
          </a:p>
          <a:p>
            <a:endParaRPr lang="en-IN" dirty="0"/>
          </a:p>
          <a:p>
            <a:pPr marL="342900" indent="-342900">
              <a:buFont typeface="Arial" panose="020B0604020202020204" pitchFamily="34" charset="0"/>
              <a:buChar char="•"/>
            </a:pPr>
            <a:r>
              <a:rPr lang="en-IN" dirty="0"/>
              <a:t>Student searches seat using </a:t>
            </a:r>
            <a:r>
              <a:rPr lang="en-IN" dirty="0" err="1"/>
              <a:t>enrollment</a:t>
            </a:r>
            <a:r>
              <a:rPr lang="en-IN" dirty="0"/>
              <a:t> ID</a:t>
            </a:r>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r>
              <a:rPr lang="en-IN" dirty="0"/>
              <a:t>View, print, and download seating slip</a:t>
            </a:r>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r>
              <a:rPr lang="en-IN" dirty="0"/>
              <a:t>Invigilator views assigned exams and rooms</a:t>
            </a:r>
          </a:p>
          <a:p>
            <a:endParaRPr lang="en-IN" dirty="0"/>
          </a:p>
        </p:txBody>
      </p:sp>
    </p:spTree>
    <p:extLst>
      <p:ext uri="{BB962C8B-B14F-4D97-AF65-F5344CB8AC3E}">
        <p14:creationId xmlns:p14="http://schemas.microsoft.com/office/powerpoint/2010/main" val="2681813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39A1CF19-477C-5C17-FA78-34A1ABC13E5A}"/>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475BC786-E92C-DE4A-EE1E-7D4D449C2144}"/>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US" sz="2800" b="1" dirty="0">
                <a:solidFill>
                  <a:srgbClr val="213163"/>
                </a:solidFill>
              </a:rPr>
              <a:t>Security Measures</a:t>
            </a:r>
            <a:endParaRPr lang="en-IN" sz="2800" b="1" dirty="0">
              <a:solidFill>
                <a:srgbClr val="213163"/>
              </a:solidFill>
            </a:endParaRPr>
          </a:p>
        </p:txBody>
      </p:sp>
      <p:sp>
        <p:nvSpPr>
          <p:cNvPr id="2" name="Rectangle 1">
            <a:extLst>
              <a:ext uri="{FF2B5EF4-FFF2-40B4-BE49-F238E27FC236}">
                <a16:creationId xmlns:a16="http://schemas.microsoft.com/office/drawing/2014/main" id="{9271E605-4E30-1C66-1B0A-96B46A566E60}"/>
              </a:ext>
            </a:extLst>
          </p:cNvPr>
          <p:cNvSpPr>
            <a:spLocks noChangeArrowheads="1"/>
          </p:cNvSpPr>
          <p:nvPr/>
        </p:nvSpPr>
        <p:spPr bwMode="auto">
          <a:xfrm>
            <a:off x="408960" y="1554773"/>
            <a:ext cx="7548467"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indent="-342900" eaLnBrk="0" fontAlgn="base" hangingPunct="0">
              <a:spcBef>
                <a:spcPct val="0"/>
              </a:spcBef>
              <a:spcAft>
                <a:spcPct val="0"/>
              </a:spcAft>
              <a:buClrTx/>
              <a:buFont typeface="Wingdings" panose="05000000000000000000" pitchFamily="2" charset="2"/>
              <a:buChar char="v"/>
            </a:pPr>
            <a:r>
              <a:rPr lang="en-US" altLang="en-US" sz="2000" dirty="0">
                <a:solidFill>
                  <a:schemeClr val="tx1"/>
                </a:solidFill>
                <a:latin typeface="Arial" panose="020B0604020202020204" pitchFamily="34" charset="0"/>
              </a:rPr>
              <a:t>Protection against unauthorized changes and misuse</a:t>
            </a:r>
          </a:p>
          <a:p>
            <a:pPr marR="0" lvl="0" algn="l" defTabSz="914400" rtl="0" eaLnBrk="0" fontAlgn="base" latinLnBrk="0" hangingPunct="0">
              <a:lnSpc>
                <a:spcPct val="100000"/>
              </a:lnSpc>
              <a:spcBef>
                <a:spcPct val="0"/>
              </a:spcBef>
              <a:spcAft>
                <a:spcPct val="0"/>
              </a:spcAft>
              <a:buClrTx/>
              <a:buSzTx/>
              <a:tabLst/>
            </a:pPr>
            <a:endParaRPr lang="en-US" altLang="en-US" sz="2000" dirty="0">
              <a:solidFill>
                <a:schemeClr val="tx1"/>
              </a:solidFill>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000" b="0" i="0" u="none" strike="noStrike" cap="none" normalizeH="0" baseline="0" dirty="0">
                <a:ln>
                  <a:noFill/>
                </a:ln>
                <a:solidFill>
                  <a:schemeClr val="tx1"/>
                </a:solidFill>
                <a:effectLst/>
                <a:latin typeface="Arial" panose="020B0604020202020204" pitchFamily="34" charset="0"/>
              </a:rPr>
              <a:t>Role-based login for admin, invigilator, and staff</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000" b="0" i="0" u="none" strike="noStrike" cap="none" normalizeH="0" baseline="0" dirty="0">
                <a:ln>
                  <a:noFill/>
                </a:ln>
                <a:solidFill>
                  <a:schemeClr val="tx1"/>
                </a:solidFill>
                <a:effectLst/>
                <a:latin typeface="Arial" panose="020B0604020202020204" pitchFamily="34" charset="0"/>
              </a:rPr>
              <a:t>Secure authentication with password encryption</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000" b="0" i="0" u="none" strike="noStrike" cap="none" normalizeH="0" baseline="0" dirty="0">
                <a:ln>
                  <a:noFill/>
                </a:ln>
                <a:solidFill>
                  <a:schemeClr val="tx1"/>
                </a:solidFill>
                <a:effectLst/>
                <a:latin typeface="Arial" panose="020B0604020202020204" pitchFamily="34" charset="0"/>
              </a:rPr>
              <a:t>Controlled access to exam, room, and student data</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000" b="0" i="0" u="none" strike="noStrike" cap="none" normalizeH="0" baseline="0" dirty="0">
                <a:ln>
                  <a:noFill/>
                </a:ln>
                <a:solidFill>
                  <a:schemeClr val="tx1"/>
                </a:solidFill>
                <a:effectLst/>
                <a:latin typeface="Arial" panose="020B0604020202020204" pitchFamily="34" charset="0"/>
              </a:rPr>
              <a:t>Regular data backup and audit logs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4128065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17D828F6-D11A-004C-6B1C-7342E3C20C07}"/>
            </a:ext>
          </a:extLst>
        </p:cNvPr>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7BB84EE1-DFC1-6129-48FE-462C75EB0BE1}"/>
              </a:ext>
            </a:extLst>
          </p:cNvPr>
          <p:cNvSpPr txBox="1">
            <a:spLocks/>
          </p:cNvSpPr>
          <p:nvPr/>
        </p:nvSpPr>
        <p:spPr>
          <a:xfrm>
            <a:off x="201603" y="774500"/>
            <a:ext cx="3914776" cy="429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2800"/>
            </a:pPr>
            <a:r>
              <a:rPr lang="en-US" sz="2400" b="1" dirty="0">
                <a:solidFill>
                  <a:srgbClr val="213163"/>
                </a:solidFill>
              </a:rPr>
              <a:t>Conclusion</a:t>
            </a:r>
            <a:endParaRPr lang="en-IN" sz="2400" b="1" dirty="0">
              <a:solidFill>
                <a:srgbClr val="213163"/>
              </a:solidFill>
            </a:endParaRPr>
          </a:p>
        </p:txBody>
      </p:sp>
      <p:sp>
        <p:nvSpPr>
          <p:cNvPr id="4" name="TextBox 3">
            <a:extLst>
              <a:ext uri="{FF2B5EF4-FFF2-40B4-BE49-F238E27FC236}">
                <a16:creationId xmlns:a16="http://schemas.microsoft.com/office/drawing/2014/main" id="{B56F5251-A1B3-E14E-36A6-49147A879CD9}"/>
              </a:ext>
            </a:extLst>
          </p:cNvPr>
          <p:cNvSpPr txBox="1"/>
          <p:nvPr/>
        </p:nvSpPr>
        <p:spPr>
          <a:xfrm>
            <a:off x="301873" y="1416977"/>
            <a:ext cx="11438964" cy="1241622"/>
          </a:xfrm>
          <a:prstGeom prst="rect">
            <a:avLst/>
          </a:prstGeom>
          <a:noFill/>
        </p:spPr>
        <p:txBody>
          <a:bodyPr wrap="square">
            <a:spAutoFit/>
          </a:bodyPr>
          <a:lstStyle/>
          <a:p>
            <a:r>
              <a:rPr lang="en-US" sz="1800" dirty="0"/>
              <a:t>The </a:t>
            </a:r>
            <a:r>
              <a:rPr lang="en-US" sz="1800" b="1" dirty="0"/>
              <a:t>Sit Smart system</a:t>
            </a:r>
            <a:r>
              <a:rPr lang="en-US" sz="1800" dirty="0"/>
              <a:t> effectively automates examination management by streamlining student allocation, room assignments, and invigilator tasks. It </a:t>
            </a:r>
            <a:r>
              <a:rPr lang="en-US" sz="1800" b="1" dirty="0"/>
              <a:t>reduces manual errors</a:t>
            </a:r>
            <a:r>
              <a:rPr lang="en-US" sz="1800" dirty="0"/>
              <a:t>, </a:t>
            </a:r>
            <a:r>
              <a:rPr lang="en-US" sz="1800" b="1" dirty="0"/>
              <a:t>saves time, ensures fair seating arrangements,</a:t>
            </a:r>
            <a:r>
              <a:rPr lang="en-US" sz="1800" dirty="0"/>
              <a:t> and </a:t>
            </a:r>
            <a:r>
              <a:rPr lang="en-US" sz="1800" b="1" dirty="0"/>
              <a:t>provides role-based access </a:t>
            </a:r>
            <a:r>
              <a:rPr lang="en-US" sz="1800" dirty="0"/>
              <a:t>and insightful reports, making exam administration more efficient and reliable.</a:t>
            </a:r>
            <a:endParaRPr lang="en-IN" sz="1800" dirty="0"/>
          </a:p>
        </p:txBody>
      </p:sp>
      <p:sp>
        <p:nvSpPr>
          <p:cNvPr id="3" name="TextBox 2">
            <a:extLst>
              <a:ext uri="{FF2B5EF4-FFF2-40B4-BE49-F238E27FC236}">
                <a16:creationId xmlns:a16="http://schemas.microsoft.com/office/drawing/2014/main" id="{DCFEEB16-17DA-7EED-D874-8E59E33AAA29}"/>
              </a:ext>
            </a:extLst>
          </p:cNvPr>
          <p:cNvSpPr txBox="1"/>
          <p:nvPr/>
        </p:nvSpPr>
        <p:spPr>
          <a:xfrm>
            <a:off x="615821" y="3151310"/>
            <a:ext cx="7501812" cy="954300"/>
          </a:xfrm>
          <a:prstGeom prst="rect">
            <a:avLst/>
          </a:prstGeom>
          <a:noFill/>
        </p:spPr>
        <p:txBody>
          <a:bodyPr wrap="square" rtlCol="0">
            <a:spAutoFit/>
          </a:bodyPr>
          <a:lstStyle/>
          <a:p>
            <a:endParaRPr lang="en-US" dirty="0"/>
          </a:p>
          <a:p>
            <a:endParaRPr lang="en-US" dirty="0"/>
          </a:p>
          <a:p>
            <a:endParaRPr lang="en-IN" dirty="0"/>
          </a:p>
        </p:txBody>
      </p:sp>
      <p:sp>
        <p:nvSpPr>
          <p:cNvPr id="5" name="Rectangle 1">
            <a:extLst>
              <a:ext uri="{FF2B5EF4-FFF2-40B4-BE49-F238E27FC236}">
                <a16:creationId xmlns:a16="http://schemas.microsoft.com/office/drawing/2014/main" id="{751B2D76-6CD9-B10E-4774-06B04E23B6C7}"/>
              </a:ext>
            </a:extLst>
          </p:cNvPr>
          <p:cNvSpPr>
            <a:spLocks noChangeArrowheads="1"/>
          </p:cNvSpPr>
          <p:nvPr/>
        </p:nvSpPr>
        <p:spPr bwMode="auto">
          <a:xfrm>
            <a:off x="301873" y="3312066"/>
            <a:ext cx="4448654"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ClrTx/>
              <a:buFont typeface="Wingdings" panose="05000000000000000000" pitchFamily="2" charset="2"/>
              <a:buChar char="v"/>
            </a:pPr>
            <a:r>
              <a:rPr kumimoji="0" lang="en-US" altLang="en-US" sz="1800" b="0" i="0" u="none" strike="noStrike" cap="none" normalizeH="0" baseline="0" dirty="0">
                <a:ln>
                  <a:noFill/>
                </a:ln>
                <a:solidFill>
                  <a:schemeClr val="tx1"/>
                </a:solidFill>
                <a:effectLst/>
                <a:latin typeface="Arial" panose="020B0604020202020204" pitchFamily="34" charset="0"/>
              </a:rPr>
              <a:t> </a:t>
            </a:r>
            <a:r>
              <a:rPr lang="en-US" altLang="en-US" sz="1800" dirty="0">
                <a:solidFill>
                  <a:schemeClr val="tx1"/>
                </a:solidFill>
                <a:latin typeface="Arial" panose="020B0604020202020204" pitchFamily="34" charset="0"/>
              </a:rPr>
              <a:t>AI-Based Intelligent Seat Allocation</a:t>
            </a:r>
          </a:p>
          <a:p>
            <a:pPr lvl="0" eaLnBrk="0" fontAlgn="base" hangingPunct="0">
              <a:spcBef>
                <a:spcPct val="0"/>
              </a:spcBef>
              <a:spcAft>
                <a:spcPct val="0"/>
              </a:spcAft>
              <a:buClr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tx1"/>
                </a:solidFill>
                <a:effectLst/>
                <a:latin typeface="Arial" panose="020B0604020202020204" pitchFamily="34" charset="0"/>
              </a:rPr>
              <a:t>Mobile app support for invigilators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tx1"/>
                </a:solidFill>
                <a:effectLst/>
                <a:latin typeface="Arial" panose="020B0604020202020204" pitchFamily="34" charset="0"/>
              </a:rPr>
              <a:t> QR in slip template</a:t>
            </a:r>
          </a:p>
          <a:p>
            <a:pPr marR="0" lvl="0" algn="l" defTabSz="914400" rtl="0" eaLnBrk="0" fontAlgn="base" latinLnBrk="0" hangingPunct="0">
              <a:lnSpc>
                <a:spcPct val="100000"/>
              </a:lnSpc>
              <a:spcBef>
                <a:spcPct val="0"/>
              </a:spcBef>
              <a:spcAft>
                <a:spcPct val="0"/>
              </a:spcAft>
              <a:buClrTx/>
              <a:buSzTx/>
              <a:tabLst/>
            </a:pPr>
            <a:endParaRPr lang="en-US" altLang="en-US" sz="1800" dirty="0">
              <a:solidFill>
                <a:schemeClr val="tx1"/>
              </a:solidFill>
              <a:latin typeface="Arial" panose="020B0604020202020204" pitchFamily="34" charset="0"/>
            </a:endParaRPr>
          </a:p>
          <a:p>
            <a:pPr marL="285750" lvl="0" indent="-285750" eaLnBrk="0" fontAlgn="base" hangingPunct="0">
              <a:spcBef>
                <a:spcPct val="0"/>
              </a:spcBef>
              <a:spcAft>
                <a:spcPct val="0"/>
              </a:spcAft>
              <a:buClrTx/>
              <a:buFont typeface="Wingdings" panose="05000000000000000000" pitchFamily="2" charset="2"/>
              <a:buChar char="v"/>
            </a:pPr>
            <a:r>
              <a:rPr lang="en-US" altLang="en-US" sz="1800" dirty="0">
                <a:solidFill>
                  <a:schemeClr val="tx1"/>
                </a:solidFill>
                <a:latin typeface="Arial" panose="020B0604020202020204" pitchFamily="34" charset="0"/>
              </a:rPr>
              <a:t>Student &amp; Invigilator Mobile Access</a:t>
            </a:r>
          </a:p>
          <a:p>
            <a:pPr marL="285750" lvl="0" indent="-285750" eaLnBrk="0" fontAlgn="base" hangingPunct="0">
              <a:spcBef>
                <a:spcPct val="0"/>
              </a:spcBef>
              <a:spcAft>
                <a:spcPct val="0"/>
              </a:spcAft>
              <a:buClrTx/>
              <a:buFont typeface="Wingdings" panose="05000000000000000000" pitchFamily="2" charset="2"/>
              <a:buChar char="v"/>
            </a:pPr>
            <a:endParaRPr lang="en-US" altLang="en-US" sz="1800" dirty="0">
              <a:solidFill>
                <a:schemeClr val="tx1"/>
              </a:solidFill>
              <a:latin typeface="Arial" panose="020B0604020202020204" pitchFamily="34" charset="0"/>
            </a:endParaRPr>
          </a:p>
          <a:p>
            <a:pPr marL="285750" lvl="0" indent="-285750" eaLnBrk="0" fontAlgn="base" hangingPunct="0">
              <a:spcBef>
                <a:spcPct val="0"/>
              </a:spcBef>
              <a:spcAft>
                <a:spcPct val="0"/>
              </a:spcAft>
              <a:buClrTx/>
              <a:buFont typeface="Wingdings" panose="05000000000000000000" pitchFamily="2" charset="2"/>
              <a:buChar char="v"/>
            </a:pPr>
            <a:r>
              <a:rPr lang="en-US" altLang="en-US" sz="1800" dirty="0">
                <a:solidFill>
                  <a:schemeClr val="tx1"/>
                </a:solidFill>
                <a:latin typeface="Arial" panose="020B0604020202020204" pitchFamily="34" charset="0"/>
              </a:rPr>
              <a:t>Real-Time Exam Monitoring &amp; Security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lang="en-US" altLang="en-US" sz="1800"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6A330E2B-9458-8A83-AD1B-6C90EE687B2E}"/>
              </a:ext>
            </a:extLst>
          </p:cNvPr>
          <p:cNvSpPr txBox="1"/>
          <p:nvPr/>
        </p:nvSpPr>
        <p:spPr>
          <a:xfrm>
            <a:off x="301873" y="2754500"/>
            <a:ext cx="6097554" cy="461665"/>
          </a:xfrm>
          <a:prstGeom prst="rect">
            <a:avLst/>
          </a:prstGeom>
          <a:noFill/>
        </p:spPr>
        <p:txBody>
          <a:bodyPr wrap="square">
            <a:spAutoFit/>
          </a:bodyPr>
          <a:lstStyle/>
          <a:p>
            <a:r>
              <a:rPr lang="en-US" sz="2400" b="1" dirty="0">
                <a:solidFill>
                  <a:srgbClr val="213163"/>
                </a:solidFill>
              </a:rPr>
              <a:t>Future work</a:t>
            </a:r>
            <a:endParaRPr lang="en-IN" sz="2400" dirty="0"/>
          </a:p>
        </p:txBody>
      </p:sp>
    </p:spTree>
    <p:custDataLst>
      <p:tags r:id="rId1"/>
    </p:custDataLst>
    <p:extLst>
      <p:ext uri="{BB962C8B-B14F-4D97-AF65-F5344CB8AC3E}">
        <p14:creationId xmlns:p14="http://schemas.microsoft.com/office/powerpoint/2010/main" val="2357231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0E0CFA53-CCA4-D4E2-FCC5-6726C969662F}"/>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6696FB24-3D2E-A463-EE53-519161154037}"/>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US" sz="2000" b="1" dirty="0">
                <a:solidFill>
                  <a:srgbClr val="213163"/>
                </a:solidFill>
              </a:rPr>
              <a:t>R</a:t>
            </a:r>
            <a:r>
              <a:rPr lang="en-IN" sz="2000" b="1" dirty="0" err="1">
                <a:solidFill>
                  <a:srgbClr val="213163"/>
                </a:solidFill>
              </a:rPr>
              <a:t>eferences</a:t>
            </a:r>
            <a:endParaRPr lang="en-IN" sz="2000" b="1" dirty="0">
              <a:solidFill>
                <a:srgbClr val="213163"/>
              </a:solidFill>
            </a:endParaRPr>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361321" y="1388952"/>
            <a:ext cx="8898173" cy="50533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31134" indent="-231134">
              <a:lnSpc>
                <a:spcPct val="200000"/>
              </a:lnSpc>
              <a:spcBef>
                <a:spcPts val="267"/>
              </a:spcBef>
              <a:buClr>
                <a:srgbClr val="213163"/>
              </a:buClr>
              <a:buFont typeface="Arial" panose="020B0604020202020204" pitchFamily="34" charset="0"/>
              <a:buChar char="•"/>
            </a:pPr>
            <a:r>
              <a:rPr lang="en-US" sz="1867" dirty="0">
                <a:hlinkClick r:id="rId4"/>
              </a:rPr>
              <a:t>https://nodejs.org/api/net.html</a:t>
            </a:r>
          </a:p>
          <a:p>
            <a:pPr marL="231134" indent="-231134">
              <a:lnSpc>
                <a:spcPct val="200000"/>
              </a:lnSpc>
              <a:spcBef>
                <a:spcPts val="267"/>
              </a:spcBef>
              <a:buClr>
                <a:srgbClr val="213163"/>
              </a:buClr>
              <a:buFont typeface="Arial" panose="020B0604020202020204" pitchFamily="34" charset="0"/>
              <a:buChar char="•"/>
            </a:pPr>
            <a:r>
              <a:rPr lang="en-US" sz="1867" dirty="0"/>
              <a:t> </a:t>
            </a:r>
            <a:r>
              <a:rPr lang="en-US" sz="1867" dirty="0">
                <a:hlinkClick r:id="rId5"/>
              </a:rPr>
              <a:t>https://www.djangoproject.com/</a:t>
            </a:r>
            <a:endParaRPr lang="en-US" sz="1867" dirty="0"/>
          </a:p>
          <a:p>
            <a:pPr marL="231134" indent="-231134">
              <a:lnSpc>
                <a:spcPct val="200000"/>
              </a:lnSpc>
              <a:spcBef>
                <a:spcPts val="267"/>
              </a:spcBef>
              <a:buClr>
                <a:srgbClr val="213163"/>
              </a:buClr>
              <a:buFont typeface="Arial" panose="020B0604020202020204" pitchFamily="34" charset="0"/>
              <a:buChar char="•"/>
            </a:pPr>
            <a:r>
              <a:rPr lang="en-US" sz="1867" dirty="0"/>
              <a:t> </a:t>
            </a:r>
            <a:r>
              <a:rPr lang="en-US" sz="1867" dirty="0">
                <a:hlinkClick r:id="rId6"/>
              </a:rPr>
              <a:t>https://dev.mysql.com/doc/</a:t>
            </a:r>
            <a:endParaRPr lang="en-US" sz="1867" dirty="0"/>
          </a:p>
          <a:p>
            <a:pPr marL="231134" indent="-231134">
              <a:lnSpc>
                <a:spcPct val="200000"/>
              </a:lnSpc>
              <a:spcBef>
                <a:spcPts val="267"/>
              </a:spcBef>
              <a:buClr>
                <a:srgbClr val="213163"/>
              </a:buClr>
              <a:buFont typeface="Arial" panose="020B0604020202020204" pitchFamily="34" charset="0"/>
              <a:buChar char="•"/>
            </a:pPr>
            <a:r>
              <a:rPr lang="en-US" sz="1867" dirty="0"/>
              <a:t> </a:t>
            </a:r>
            <a:r>
              <a:rPr lang="en-US" sz="1867" dirty="0">
                <a:hlinkClick r:id="rId7"/>
              </a:rPr>
              <a:t>https://www.w3schools.com/html/</a:t>
            </a:r>
            <a:endParaRPr lang="en-US" sz="1867" dirty="0"/>
          </a:p>
          <a:p>
            <a:pPr marL="231134" indent="-231134">
              <a:lnSpc>
                <a:spcPct val="200000"/>
              </a:lnSpc>
              <a:spcBef>
                <a:spcPts val="267"/>
              </a:spcBef>
              <a:buClr>
                <a:srgbClr val="213163"/>
              </a:buClr>
              <a:buFont typeface="Arial" panose="020B0604020202020204" pitchFamily="34" charset="0"/>
              <a:buChar char="•"/>
            </a:pPr>
            <a:r>
              <a:rPr lang="en-US" sz="1867" dirty="0"/>
              <a:t> </a:t>
            </a:r>
            <a:r>
              <a:rPr lang="en-US" sz="1867" dirty="0">
                <a:hlinkClick r:id="rId8"/>
              </a:rPr>
              <a:t>https://www.w3schools.com/css/</a:t>
            </a:r>
            <a:endParaRPr lang="en-US" sz="1867" dirty="0"/>
          </a:p>
          <a:p>
            <a:pPr marL="231134" indent="-231134">
              <a:lnSpc>
                <a:spcPct val="200000"/>
              </a:lnSpc>
              <a:spcBef>
                <a:spcPts val="267"/>
              </a:spcBef>
              <a:buClr>
                <a:srgbClr val="213163"/>
              </a:buClr>
              <a:buFont typeface="Arial" panose="020B0604020202020204" pitchFamily="34" charset="0"/>
              <a:buChar char="•"/>
            </a:pPr>
            <a:r>
              <a:rPr lang="en-US" sz="1867" dirty="0"/>
              <a:t> </a:t>
            </a:r>
            <a:r>
              <a:rPr lang="en-US" sz="1867" dirty="0">
                <a:hlinkClick r:id="rId9"/>
              </a:rPr>
              <a:t>https://git-scm.com/doc</a:t>
            </a:r>
            <a:endParaRPr lang="en-US" sz="1867" dirty="0"/>
          </a:p>
          <a:p>
            <a:pPr>
              <a:lnSpc>
                <a:spcPct val="200000"/>
              </a:lnSpc>
              <a:spcBef>
                <a:spcPts val="267"/>
              </a:spcBef>
              <a:buClr>
                <a:srgbClr val="213163"/>
              </a:buClr>
            </a:pPr>
            <a:endParaRPr lang="en-US" sz="1867" dirty="0"/>
          </a:p>
          <a:p>
            <a:pPr marL="231134" indent="-231134">
              <a:lnSpc>
                <a:spcPct val="200000"/>
              </a:lnSpc>
              <a:spcBef>
                <a:spcPts val="267"/>
              </a:spcBef>
              <a:buClr>
                <a:srgbClr val="213163"/>
              </a:buClr>
              <a:buFont typeface="Arial" panose="020B0604020202020204" pitchFamily="34" charset="0"/>
              <a:buChar char="•"/>
            </a:pPr>
            <a:endParaRPr lang="en-US" sz="1867" dirty="0"/>
          </a:p>
        </p:txBody>
      </p:sp>
    </p:spTree>
    <p:custDataLst>
      <p:tags r:id="rId1"/>
    </p:custDataLst>
    <p:extLst>
      <p:ext uri="{BB962C8B-B14F-4D97-AF65-F5344CB8AC3E}">
        <p14:creationId xmlns:p14="http://schemas.microsoft.com/office/powerpoint/2010/main" val="4077497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3A782A-5355-03DB-CA26-A3A3D607DA31}"/>
              </a:ext>
            </a:extLst>
          </p:cNvPr>
          <p:cNvGrpSpPr/>
          <p:nvPr/>
        </p:nvGrpSpPr>
        <p:grpSpPr>
          <a:xfrm>
            <a:off x="1894840" y="1516840"/>
            <a:ext cx="8402320" cy="4033672"/>
            <a:chOff x="2159836" y="1516840"/>
            <a:chExt cx="8402320" cy="4033672"/>
          </a:xfrm>
        </p:grpSpPr>
        <p:grpSp>
          <p:nvGrpSpPr>
            <p:cNvPr id="5" name="Group 4">
              <a:extLst>
                <a:ext uri="{FF2B5EF4-FFF2-40B4-BE49-F238E27FC236}">
                  <a16:creationId xmlns:a16="http://schemas.microsoft.com/office/drawing/2014/main" id="{1C7C8318-501A-300C-1586-3487E06F1253}"/>
                </a:ext>
              </a:extLst>
            </p:cNvPr>
            <p:cNvGrpSpPr/>
            <p:nvPr/>
          </p:nvGrpSpPr>
          <p:grpSpPr>
            <a:xfrm>
              <a:off x="2159836" y="1608432"/>
              <a:ext cx="8402320" cy="3942080"/>
              <a:chOff x="2159836" y="1457960"/>
              <a:chExt cx="8402320" cy="3942080"/>
            </a:xfrm>
          </p:grpSpPr>
          <p:sp>
            <p:nvSpPr>
              <p:cNvPr id="3" name="Rectangle: Rounded Corners 2">
                <a:extLst>
                  <a:ext uri="{FF2B5EF4-FFF2-40B4-BE49-F238E27FC236}">
                    <a16:creationId xmlns:a16="http://schemas.microsoft.com/office/drawing/2014/main" id="{E88D108B-EC8D-6B85-5F57-F9D19D5681C4}"/>
                  </a:ext>
                </a:extLst>
              </p:cNvPr>
              <p:cNvSpPr/>
              <p:nvPr/>
            </p:nvSpPr>
            <p:spPr>
              <a:xfrm>
                <a:off x="2159836" y="1457960"/>
                <a:ext cx="8402320" cy="3942080"/>
              </a:xfrm>
              <a:prstGeom prst="roundRect">
                <a:avLst>
                  <a:gd name="adj" fmla="val 10997"/>
                </a:avLst>
              </a:prstGeom>
              <a:solidFill>
                <a:srgbClr val="0349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4797845F-F959-88CB-A4ED-3AA0360C1A9D}"/>
                  </a:ext>
                </a:extLst>
              </p:cNvPr>
              <p:cNvSpPr txBox="1"/>
              <p:nvPr/>
            </p:nvSpPr>
            <p:spPr>
              <a:xfrm>
                <a:off x="2159836" y="4391210"/>
                <a:ext cx="8402320" cy="830997"/>
              </a:xfrm>
              <a:prstGeom prst="rect">
                <a:avLst/>
              </a:prstGeom>
              <a:noFill/>
            </p:spPr>
            <p:txBody>
              <a:bodyPr wrap="square" rtlCol="0">
                <a:spAutoFit/>
              </a:bodyPr>
              <a:lstStyle/>
              <a:p>
                <a:pPr algn="ctr"/>
                <a:r>
                  <a:rPr lang="en-US" sz="2400" dirty="0">
                    <a:solidFill>
                      <a:srgbClr val="FFE500"/>
                    </a:solidFill>
                  </a:rPr>
                  <a:t>The content is curated from online/offline resources and used for educational purpose only.</a:t>
                </a:r>
              </a:p>
            </p:txBody>
          </p:sp>
        </p:grpSp>
        <p:pic>
          <p:nvPicPr>
            <p:cNvPr id="8" name="Picture 7" descr="A blue sign with black background&#10;&#10;AI-generated content may be incorrect.">
              <a:extLst>
                <a:ext uri="{FF2B5EF4-FFF2-40B4-BE49-F238E27FC236}">
                  <a16:creationId xmlns:a16="http://schemas.microsoft.com/office/drawing/2014/main" id="{43BB6327-B30A-E013-C8DA-976B9EC35411}"/>
                </a:ext>
              </a:extLst>
            </p:cNvPr>
            <p:cNvPicPr>
              <a:picLocks noChangeAspect="1"/>
            </p:cNvPicPr>
            <p:nvPr/>
          </p:nvPicPr>
          <p:blipFill>
            <a:blip r:embed="rId4"/>
            <a:srcRect l="9324" t="20721" r="6756" b="23454"/>
            <a:stretch>
              <a:fillRect/>
            </a:stretch>
          </p:blipFill>
          <p:spPr>
            <a:xfrm>
              <a:off x="2487153" y="1516840"/>
              <a:ext cx="7747686" cy="2899149"/>
            </a:xfrm>
            <a:prstGeom prst="rect">
              <a:avLst/>
            </a:prstGeom>
          </p:spPr>
        </p:pic>
      </p:grpSp>
    </p:spTree>
    <p:custDataLst>
      <p:tags r:id="rId1"/>
    </p:custDataLst>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yellow line with a black background&#10;&#10;AI-generated content may be incorrect.">
            <a:extLst>
              <a:ext uri="{FF2B5EF4-FFF2-40B4-BE49-F238E27FC236}">
                <a16:creationId xmlns:a16="http://schemas.microsoft.com/office/drawing/2014/main" id="{F314EBF8-9802-CF1D-801E-63C18C220613}"/>
              </a:ext>
            </a:extLst>
          </p:cNvPr>
          <p:cNvPicPr>
            <a:picLocks noChangeAspect="1"/>
          </p:cNvPicPr>
          <p:nvPr/>
        </p:nvPicPr>
        <p:blipFill>
          <a:blip r:embed="rId4"/>
          <a:srcRect l="9820" t="30090" r="9640" b="30270"/>
          <a:stretch>
            <a:fillRect/>
          </a:stretch>
        </p:blipFill>
        <p:spPr>
          <a:xfrm>
            <a:off x="802675" y="1603289"/>
            <a:ext cx="10586649" cy="3907824"/>
          </a:xfrm>
          <a:prstGeom prst="rect">
            <a:avLst/>
          </a:prstGeom>
        </p:spPr>
      </p:pic>
      <p:sp>
        <p:nvSpPr>
          <p:cNvPr id="10" name="TextBox 9">
            <a:extLst>
              <a:ext uri="{FF2B5EF4-FFF2-40B4-BE49-F238E27FC236}">
                <a16:creationId xmlns:a16="http://schemas.microsoft.com/office/drawing/2014/main" id="{FAFEE84B-060E-0646-61C1-61E6884BACC3}"/>
              </a:ext>
            </a:extLst>
          </p:cNvPr>
          <p:cNvSpPr txBox="1"/>
          <p:nvPr/>
        </p:nvSpPr>
        <p:spPr>
          <a:xfrm>
            <a:off x="2677886" y="3349689"/>
            <a:ext cx="7278306" cy="1092607"/>
          </a:xfrm>
          <a:prstGeom prst="rect">
            <a:avLst/>
          </a:prstGeom>
          <a:noFill/>
        </p:spPr>
        <p:txBody>
          <a:bodyPr wrap="square" rtlCol="0">
            <a:spAutoFit/>
          </a:bodyPr>
          <a:lstStyle/>
          <a:p>
            <a:pPr algn="ctr"/>
            <a:r>
              <a:rPr lang="en-IN" sz="2000" dirty="0">
                <a:solidFill>
                  <a:schemeClr val="bg1"/>
                </a:solidFill>
              </a:rPr>
              <a:t>Sit Smart - Automated Examination Seating Arrangement System</a:t>
            </a:r>
          </a:p>
          <a:p>
            <a:pPr algn="ctr"/>
            <a:r>
              <a:rPr lang="en-US" sz="2500" b="1" dirty="0">
                <a:solidFill>
                  <a:srgbClr val="D5E3FF"/>
                </a:solidFill>
              </a:rPr>
              <a:t> </a:t>
            </a:r>
          </a:p>
        </p:txBody>
      </p:sp>
      <p:sp>
        <p:nvSpPr>
          <p:cNvPr id="13" name="TextBox 12">
            <a:extLst>
              <a:ext uri="{FF2B5EF4-FFF2-40B4-BE49-F238E27FC236}">
                <a16:creationId xmlns:a16="http://schemas.microsoft.com/office/drawing/2014/main" id="{AD7940F8-47B2-3605-4FFD-62224135AD9A}"/>
              </a:ext>
            </a:extLst>
          </p:cNvPr>
          <p:cNvSpPr txBox="1"/>
          <p:nvPr/>
        </p:nvSpPr>
        <p:spPr>
          <a:xfrm>
            <a:off x="5401757" y="2882104"/>
            <a:ext cx="2264554" cy="369332"/>
          </a:xfrm>
          <a:prstGeom prst="rect">
            <a:avLst/>
          </a:prstGeom>
          <a:noFill/>
        </p:spPr>
        <p:txBody>
          <a:bodyPr wrap="square" rtlCol="0">
            <a:spAutoFit/>
          </a:bodyPr>
          <a:lstStyle/>
          <a:p>
            <a:pPr algn="ctr"/>
            <a:r>
              <a:rPr lang="en-US" sz="1800" b="1" dirty="0">
                <a:solidFill>
                  <a:srgbClr val="D5E3FF"/>
                </a:solidFill>
              </a:rPr>
              <a:t>Project Title</a:t>
            </a:r>
          </a:p>
        </p:txBody>
      </p:sp>
    </p:spTree>
    <p:custDataLst>
      <p:tags r:id="rId1"/>
    </p:custDataLst>
    <p:extLst>
      <p:ext uri="{BB962C8B-B14F-4D97-AF65-F5344CB8AC3E}">
        <p14:creationId xmlns:p14="http://schemas.microsoft.com/office/powerpoint/2010/main" val="3781132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4709" y="662516"/>
            <a:ext cx="3914776" cy="429684"/>
          </a:xfrm>
          <a:prstGeom prst="rect">
            <a:avLst/>
          </a:prstGeom>
          <a:noFill/>
          <a:ln>
            <a:noFill/>
          </a:ln>
        </p:spPr>
        <p:txBody>
          <a:bodyPr spcFirstLastPara="1" wrap="square" lIns="121900" tIns="121900" rIns="121900" bIns="121900" anchor="t" anchorCtr="0">
            <a:noAutofit/>
          </a:bodyPr>
          <a:lstStyle/>
          <a:p>
            <a:pPr>
              <a:buSzPts val="2800"/>
            </a:pPr>
            <a:r>
              <a:rPr lang="en-IN" sz="2400" b="1" dirty="0">
                <a:solidFill>
                  <a:srgbClr val="213163"/>
                </a:solidFill>
              </a:rPr>
              <a:t>Table of Contents</a:t>
            </a:r>
          </a:p>
        </p:txBody>
      </p:sp>
      <p:pic>
        <p:nvPicPr>
          <p:cNvPr id="3" name="Picture 2" descr="A light bulb with a black background&#10;&#10;Description automatically generated">
            <a:extLst>
              <a:ext uri="{FF2B5EF4-FFF2-40B4-BE49-F238E27FC236}">
                <a16:creationId xmlns:a16="http://schemas.microsoft.com/office/drawing/2014/main" id="{C3BD9B49-6271-C92D-48CE-5039440C29E5}"/>
              </a:ext>
            </a:extLst>
          </p:cNvPr>
          <p:cNvPicPr>
            <a:picLocks noChangeAspect="1"/>
          </p:cNvPicPr>
          <p:nvPr/>
        </p:nvPicPr>
        <p:blipFill rotWithShape="1">
          <a:blip r:embed="rId4"/>
          <a:srcRect l="7117" t="5427" r="7295" b="7474"/>
          <a:stretch/>
        </p:blipFill>
        <p:spPr>
          <a:xfrm>
            <a:off x="7112000" y="1092200"/>
            <a:ext cx="4551680" cy="4632115"/>
          </a:xfrm>
          <a:prstGeom prst="rect">
            <a:avLst/>
          </a:prstGeom>
        </p:spPr>
      </p:pic>
      <p:sp>
        <p:nvSpPr>
          <p:cNvPr id="4" name="TextBox 3">
            <a:extLst>
              <a:ext uri="{FF2B5EF4-FFF2-40B4-BE49-F238E27FC236}">
                <a16:creationId xmlns:a16="http://schemas.microsoft.com/office/drawing/2014/main" id="{91CD3275-E8A1-504A-84C5-9C61BDDC7005}"/>
              </a:ext>
            </a:extLst>
          </p:cNvPr>
          <p:cNvSpPr txBox="1"/>
          <p:nvPr/>
        </p:nvSpPr>
        <p:spPr>
          <a:xfrm>
            <a:off x="289240" y="1309390"/>
            <a:ext cx="3914776" cy="5663089"/>
          </a:xfrm>
          <a:prstGeom prst="rect">
            <a:avLst/>
          </a:prstGeom>
          <a:noFill/>
        </p:spPr>
        <p:txBody>
          <a:bodyPr wrap="square" numCol="1" spcCol="3600000" rtlCol="0" anchor="ctr">
            <a:spAutoFit/>
          </a:bodyPr>
          <a:lstStyle/>
          <a:p>
            <a:pPr marL="342900" lvl="1" indent="-342900">
              <a:buFont typeface="Arial" panose="020B0604020202020204" pitchFamily="34" charset="0"/>
              <a:buChar char="•"/>
            </a:pPr>
            <a:r>
              <a:rPr lang="en-US" sz="1800" dirty="0">
                <a:latin typeface="Arial" panose="020B0604020202020204" pitchFamily="34" charset="0"/>
                <a:cs typeface="Arial" panose="020B0604020202020204" pitchFamily="34" charset="0"/>
              </a:rPr>
              <a:t>Introduction</a:t>
            </a:r>
          </a:p>
          <a:p>
            <a:pPr lvl="1"/>
            <a:endParaRPr lang="en-US" sz="1800" dirty="0">
              <a:latin typeface="Arial" panose="020B0604020202020204" pitchFamily="34" charset="0"/>
              <a:cs typeface="Arial" panose="020B0604020202020204" pitchFamily="34" charset="0"/>
            </a:endParaRPr>
          </a:p>
          <a:p>
            <a:pPr marL="342900" lvl="1" indent="-342900">
              <a:buFont typeface="Arial" panose="020B0604020202020204" pitchFamily="34" charset="0"/>
              <a:buChar char="•"/>
            </a:pPr>
            <a:r>
              <a:rPr lang="en-US" sz="1800" dirty="0">
                <a:latin typeface="Arial" panose="020B0604020202020204" pitchFamily="34" charset="0"/>
                <a:cs typeface="Arial" panose="020B0604020202020204" pitchFamily="34" charset="0"/>
              </a:rPr>
              <a:t>Problem Statement</a:t>
            </a:r>
          </a:p>
          <a:p>
            <a:pPr marL="342900" lvl="1" indent="-3429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342900" lvl="1" indent="-342900">
              <a:buFont typeface="Arial" panose="020B0604020202020204" pitchFamily="34" charset="0"/>
              <a:buChar char="•"/>
            </a:pPr>
            <a:r>
              <a:rPr lang="en-US" sz="1800" dirty="0">
                <a:latin typeface="Arial" panose="020B0604020202020204" pitchFamily="34" charset="0"/>
                <a:cs typeface="Arial" panose="020B0604020202020204" pitchFamily="34" charset="0"/>
              </a:rPr>
              <a:t>Proposed Solution</a:t>
            </a:r>
          </a:p>
          <a:p>
            <a:pPr lvl="1"/>
            <a:endParaRPr lang="en-US" sz="1800" dirty="0">
              <a:latin typeface="Arial" panose="020B0604020202020204" pitchFamily="34" charset="0"/>
              <a:cs typeface="Arial" panose="020B0604020202020204" pitchFamily="34" charset="0"/>
            </a:endParaRPr>
          </a:p>
          <a:p>
            <a:pPr marL="342900" lvl="1" indent="-342900">
              <a:buFont typeface="Arial" panose="020B0604020202020204" pitchFamily="34" charset="0"/>
              <a:buChar char="•"/>
            </a:pPr>
            <a:r>
              <a:rPr lang="en-US" sz="1800" dirty="0">
                <a:latin typeface="Arial" panose="020B0604020202020204" pitchFamily="34" charset="0"/>
                <a:cs typeface="Arial" panose="020B0604020202020204" pitchFamily="34" charset="0"/>
              </a:rPr>
              <a:t>Key Features</a:t>
            </a:r>
          </a:p>
          <a:p>
            <a:pPr lvl="1"/>
            <a:endParaRPr lang="en-US" sz="1800" dirty="0">
              <a:latin typeface="Arial" panose="020B0604020202020204" pitchFamily="34" charset="0"/>
              <a:cs typeface="Arial" panose="020B0604020202020204" pitchFamily="34" charset="0"/>
            </a:endParaRPr>
          </a:p>
          <a:p>
            <a:pPr marL="342900" lvl="1" indent="-342900">
              <a:buFont typeface="Arial" panose="020B0604020202020204" pitchFamily="34" charset="0"/>
              <a:buChar char="•"/>
            </a:pPr>
            <a:r>
              <a:rPr lang="en-US" sz="1800" dirty="0">
                <a:latin typeface="Arial" panose="020B0604020202020204" pitchFamily="34" charset="0"/>
                <a:cs typeface="Arial" panose="020B0604020202020204" pitchFamily="34" charset="0"/>
              </a:rPr>
              <a:t>Technology stack</a:t>
            </a:r>
          </a:p>
          <a:p>
            <a:pPr lvl="1"/>
            <a:endParaRPr lang="en-US" sz="1800" dirty="0">
              <a:latin typeface="Arial" panose="020B0604020202020204" pitchFamily="34" charset="0"/>
              <a:cs typeface="Arial" panose="020B0604020202020204" pitchFamily="34" charset="0"/>
            </a:endParaRPr>
          </a:p>
          <a:p>
            <a:pPr marL="342900" lvl="1" indent="-342900">
              <a:buFont typeface="Arial" panose="020B0604020202020204" pitchFamily="34" charset="0"/>
              <a:buChar char="•"/>
            </a:pPr>
            <a:r>
              <a:rPr lang="en-US" sz="1800" dirty="0">
                <a:latin typeface="Arial" panose="020B0604020202020204" pitchFamily="34" charset="0"/>
                <a:cs typeface="Arial" panose="020B0604020202020204" pitchFamily="34" charset="0"/>
              </a:rPr>
              <a:t>System flowchart</a:t>
            </a:r>
          </a:p>
          <a:p>
            <a:pPr lvl="1"/>
            <a:endParaRPr lang="en-US" sz="1800" dirty="0">
              <a:latin typeface="Arial" panose="020B0604020202020204" pitchFamily="34" charset="0"/>
              <a:cs typeface="Arial" panose="020B0604020202020204" pitchFamily="34" charset="0"/>
            </a:endParaRPr>
          </a:p>
          <a:p>
            <a:pPr marL="342900" lvl="1" indent="-342900">
              <a:buFont typeface="Arial" panose="020B0604020202020204" pitchFamily="34" charset="0"/>
              <a:buChar char="•"/>
            </a:pPr>
            <a:r>
              <a:rPr lang="en-US" sz="1800" dirty="0">
                <a:latin typeface="Arial" panose="020B0604020202020204" pitchFamily="34" charset="0"/>
                <a:cs typeface="Arial" panose="020B0604020202020204" pitchFamily="34" charset="0"/>
              </a:rPr>
              <a:t>Core Modules</a:t>
            </a:r>
          </a:p>
          <a:p>
            <a:pPr lvl="1"/>
            <a:endParaRPr lang="en-US" sz="1800" dirty="0">
              <a:latin typeface="Arial" panose="020B0604020202020204" pitchFamily="34" charset="0"/>
              <a:cs typeface="Arial" panose="020B0604020202020204" pitchFamily="34" charset="0"/>
            </a:endParaRPr>
          </a:p>
          <a:p>
            <a:pPr marL="342900" lvl="1" indent="-342900">
              <a:buFont typeface="Arial" panose="020B0604020202020204" pitchFamily="34" charset="0"/>
              <a:buChar char="•"/>
            </a:pPr>
            <a:r>
              <a:rPr lang="en-US" sz="1800" dirty="0">
                <a:latin typeface="Arial" panose="020B0604020202020204" pitchFamily="34" charset="0"/>
                <a:cs typeface="Arial" panose="020B0604020202020204" pitchFamily="34" charset="0"/>
              </a:rPr>
              <a:t>Security measures</a:t>
            </a:r>
          </a:p>
          <a:p>
            <a:pPr lvl="1"/>
            <a:endParaRPr lang="en-US" sz="1800" dirty="0">
              <a:latin typeface="Arial" panose="020B0604020202020204" pitchFamily="34" charset="0"/>
              <a:cs typeface="Arial" panose="020B0604020202020204" pitchFamily="34" charset="0"/>
            </a:endParaRPr>
          </a:p>
          <a:p>
            <a:pPr marL="342900" lvl="1" indent="-342900">
              <a:buFont typeface="Arial" panose="020B0604020202020204" pitchFamily="34" charset="0"/>
              <a:buChar char="•"/>
            </a:pPr>
            <a:r>
              <a:rPr lang="en-US" sz="1800" dirty="0">
                <a:latin typeface="Arial" panose="020B0604020202020204" pitchFamily="34" charset="0"/>
                <a:cs typeface="Arial" panose="020B0604020202020204" pitchFamily="34" charset="0"/>
              </a:rPr>
              <a:t>Conclusion and Future work</a:t>
            </a:r>
          </a:p>
          <a:p>
            <a:pPr lvl="1"/>
            <a:endParaRPr lang="en-US" sz="1800" dirty="0">
              <a:latin typeface="Arial" panose="020B0604020202020204" pitchFamily="34" charset="0"/>
              <a:cs typeface="Arial" panose="020B0604020202020204" pitchFamily="34" charset="0"/>
            </a:endParaRPr>
          </a:p>
          <a:p>
            <a:pPr marL="342900" lvl="1" indent="-342900">
              <a:buFont typeface="Arial" panose="020B0604020202020204" pitchFamily="34" charset="0"/>
              <a:buChar char="•"/>
            </a:pPr>
            <a:r>
              <a:rPr lang="en-US" sz="1800" dirty="0">
                <a:latin typeface="Arial" panose="020B0604020202020204" pitchFamily="34" charset="0"/>
                <a:cs typeface="Arial" panose="020B0604020202020204" pitchFamily="34" charset="0"/>
              </a:rPr>
              <a:t>References</a:t>
            </a:r>
          </a:p>
          <a:p>
            <a:pPr marL="342900" indent="-342900">
              <a:buFont typeface="Arial" panose="020B0604020202020204" pitchFamily="34" charset="0"/>
              <a:buChar char="•"/>
            </a:pPr>
            <a:endParaRPr lang="en-IN" sz="2000" dirty="0"/>
          </a:p>
        </p:txBody>
      </p:sp>
    </p:spTree>
    <p:custDataLst>
      <p:tags r:id="rId1"/>
    </p:custDataLst>
    <p:extLst>
      <p:ext uri="{BB962C8B-B14F-4D97-AF65-F5344CB8AC3E}">
        <p14:creationId xmlns:p14="http://schemas.microsoft.com/office/powerpoint/2010/main" val="3042168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75FF2F38-51BB-3F9C-89B0-2467CA66651E}"/>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A0901C30-ADD5-989C-879E-1983191DD87D}"/>
              </a:ext>
            </a:extLst>
          </p:cNvPr>
          <p:cNvSpPr txBox="1">
            <a:spLocks noGrp="1"/>
          </p:cNvSpPr>
          <p:nvPr>
            <p:ph type="title" idx="4294967295"/>
          </p:nvPr>
        </p:nvSpPr>
        <p:spPr>
          <a:xfrm>
            <a:off x="307911" y="955611"/>
            <a:ext cx="3914776" cy="429684"/>
          </a:xfrm>
          <a:prstGeom prst="rect">
            <a:avLst/>
          </a:prstGeom>
          <a:noFill/>
          <a:ln>
            <a:noFill/>
          </a:ln>
        </p:spPr>
        <p:txBody>
          <a:bodyPr spcFirstLastPara="1" wrap="square" lIns="121900" tIns="121900" rIns="121900" bIns="121900" anchor="t" anchorCtr="0">
            <a:noAutofit/>
          </a:bodyPr>
          <a:lstStyle/>
          <a:p>
            <a:pPr>
              <a:buSzPts val="2800"/>
            </a:pPr>
            <a:r>
              <a:rPr lang="en-US" sz="2800" b="1" dirty="0">
                <a:solidFill>
                  <a:srgbClr val="213163"/>
                </a:solidFill>
              </a:rPr>
              <a:t>Introduction</a:t>
            </a:r>
            <a:endParaRPr lang="en-IN" sz="2400" b="1" dirty="0">
              <a:solidFill>
                <a:srgbClr val="213163"/>
              </a:solidFill>
            </a:endParaRPr>
          </a:p>
        </p:txBody>
      </p:sp>
      <p:sp>
        <p:nvSpPr>
          <p:cNvPr id="2" name="TextBox 1">
            <a:extLst>
              <a:ext uri="{FF2B5EF4-FFF2-40B4-BE49-F238E27FC236}">
                <a16:creationId xmlns:a16="http://schemas.microsoft.com/office/drawing/2014/main" id="{44762CD0-C034-7349-B746-8D92E8D4BFF3}"/>
              </a:ext>
            </a:extLst>
          </p:cNvPr>
          <p:cNvSpPr txBox="1"/>
          <p:nvPr/>
        </p:nvSpPr>
        <p:spPr>
          <a:xfrm>
            <a:off x="307911" y="1986945"/>
            <a:ext cx="10804848" cy="3754874"/>
          </a:xfrm>
          <a:prstGeom prst="rect">
            <a:avLst/>
          </a:prstGeom>
          <a:noFill/>
        </p:spPr>
        <p:txBody>
          <a:bodyPr wrap="square" rtlCol="0">
            <a:spAutoFit/>
          </a:bodyPr>
          <a:lstStyle/>
          <a:p>
            <a:r>
              <a:rPr lang="en-US" sz="2000" b="1" dirty="0"/>
              <a:t>SIT SMART</a:t>
            </a:r>
            <a:r>
              <a:rPr lang="en-US" sz="2000" dirty="0"/>
              <a:t> is an </a:t>
            </a:r>
            <a:r>
              <a:rPr lang="en-US" sz="2000" b="1" dirty="0"/>
              <a:t>automated examination seating arrangement system </a:t>
            </a:r>
            <a:r>
              <a:rPr lang="en-US" sz="2000" dirty="0"/>
              <a:t>designed to efficiently manage and organize the allocation of students during examinations. Traditional manual seating methods are </a:t>
            </a:r>
            <a:r>
              <a:rPr lang="en-US" sz="2000" b="1" dirty="0"/>
              <a:t>time-consuming,</a:t>
            </a:r>
            <a:r>
              <a:rPr lang="en-US" sz="2000" dirty="0"/>
              <a:t> </a:t>
            </a:r>
            <a:r>
              <a:rPr lang="en-US" sz="2000" b="1" dirty="0"/>
              <a:t>difficult to manage</a:t>
            </a:r>
            <a:r>
              <a:rPr lang="en-US" sz="2000" dirty="0"/>
              <a:t>, and </a:t>
            </a:r>
            <a:r>
              <a:rPr lang="en-US" sz="2000" b="1" dirty="0"/>
              <a:t>prone to errors </a:t>
            </a:r>
            <a:r>
              <a:rPr lang="en-US" sz="2000" dirty="0"/>
              <a:t>especially in institutions with a large number of students and examination halls.</a:t>
            </a:r>
          </a:p>
          <a:p>
            <a:endParaRPr lang="en-US" sz="2000" dirty="0"/>
          </a:p>
          <a:p>
            <a:endParaRPr lang="en-US" sz="2000" dirty="0"/>
          </a:p>
          <a:p>
            <a:r>
              <a:rPr lang="en-US" sz="2000" dirty="0"/>
              <a:t>It</a:t>
            </a:r>
            <a:r>
              <a:rPr lang="en-US" sz="2000" b="1" dirty="0"/>
              <a:t> </a:t>
            </a:r>
            <a:r>
              <a:rPr lang="en-US" sz="2000" dirty="0"/>
              <a:t>overcomes these challenges by using a </a:t>
            </a:r>
            <a:r>
              <a:rPr lang="en-US" sz="2000" b="1" dirty="0"/>
              <a:t>rule-based</a:t>
            </a:r>
            <a:r>
              <a:rPr lang="en-US" sz="2000" dirty="0"/>
              <a:t> digital approach to allocate seats based on exam details, room capacity, and student data. The system provides </a:t>
            </a:r>
            <a:r>
              <a:rPr lang="en-US" sz="2000" b="1" dirty="0"/>
              <a:t>separate dashboards</a:t>
            </a:r>
            <a:r>
              <a:rPr lang="en-US" sz="2000" dirty="0"/>
              <a:t> for administrators, students, and invigilators, ensuring transparency, accuracy, and smooth coordination. By </a:t>
            </a:r>
            <a:r>
              <a:rPr lang="en-US" sz="2000" b="1" dirty="0"/>
              <a:t>reducing manual workload </a:t>
            </a:r>
            <a:r>
              <a:rPr lang="en-US" sz="2000" dirty="0"/>
              <a:t>and ensuring fair seat distribution,</a:t>
            </a:r>
          </a:p>
          <a:p>
            <a:r>
              <a:rPr lang="en-US" sz="2000" dirty="0"/>
              <a:t>It enhances the overall efficiency and reliability of the examination process.</a:t>
            </a:r>
          </a:p>
          <a:p>
            <a:endParaRPr lang="en-IN" sz="1800" dirty="0"/>
          </a:p>
        </p:txBody>
      </p:sp>
    </p:spTree>
    <p:custDataLst>
      <p:tags r:id="rId1"/>
    </p:custDataLst>
    <p:extLst>
      <p:ext uri="{BB962C8B-B14F-4D97-AF65-F5344CB8AC3E}">
        <p14:creationId xmlns:p14="http://schemas.microsoft.com/office/powerpoint/2010/main" val="736061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23BE6D66-2D0D-5B1A-4691-A4ED9F307F19}"/>
              </a:ext>
            </a:extLst>
          </p:cNvPr>
          <p:cNvSpPr txBox="1">
            <a:spLocks/>
          </p:cNvSpPr>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2800"/>
            </a:pPr>
            <a:r>
              <a:rPr lang="en-US" sz="2800" b="1" dirty="0">
                <a:solidFill>
                  <a:srgbClr val="213163"/>
                </a:solidFill>
              </a:rPr>
              <a:t>Problem statement</a:t>
            </a:r>
            <a:endParaRPr lang="en-IN" sz="2800" b="1" dirty="0">
              <a:solidFill>
                <a:srgbClr val="213163"/>
              </a:solidFill>
            </a:endParaRPr>
          </a:p>
        </p:txBody>
      </p:sp>
      <p:sp>
        <p:nvSpPr>
          <p:cNvPr id="3" name="TextBox 2">
            <a:extLst>
              <a:ext uri="{FF2B5EF4-FFF2-40B4-BE49-F238E27FC236}">
                <a16:creationId xmlns:a16="http://schemas.microsoft.com/office/drawing/2014/main" id="{1117E7AE-536A-A461-2F09-BCF6611B2070}"/>
              </a:ext>
            </a:extLst>
          </p:cNvPr>
          <p:cNvSpPr txBox="1"/>
          <p:nvPr/>
        </p:nvSpPr>
        <p:spPr>
          <a:xfrm>
            <a:off x="373224" y="1922106"/>
            <a:ext cx="9731828" cy="3477875"/>
          </a:xfrm>
          <a:prstGeom prst="rect">
            <a:avLst/>
          </a:prstGeom>
          <a:noFill/>
        </p:spPr>
        <p:txBody>
          <a:bodyPr wrap="square" rtlCol="0">
            <a:spAutoFit/>
          </a:bodyPr>
          <a:lstStyle/>
          <a:p>
            <a:r>
              <a:rPr lang="en-US" sz="2000" dirty="0"/>
              <a:t>In many colleges and universities, the examination seating arrangement is managed manually by faculty members. This process is time-consuming, error-prone, and inefficient. Common issues include overcrowding in some classrooms while others remain underutilized, accidental allocation of multiple students to the same seat, and the inability to effectively separate students of the same branch or subject to minimize malpractice. Additionally, students face confusion in finding their assigned exam rooms, and last-minute changes become difficult to manage.</a:t>
            </a:r>
          </a:p>
          <a:p>
            <a:endParaRPr lang="en-US" sz="2000" dirty="0"/>
          </a:p>
          <a:p>
            <a:r>
              <a:rPr lang="en-US" sz="2000" dirty="0"/>
              <a:t>Therefore, there is a need for an automated, web-based seating arrangement system that ensures fair, accurate, and efficient allocation of students to examination rooms while reducing the administrative workload.</a:t>
            </a:r>
            <a:endParaRPr lang="en-IN" sz="2000" dirty="0"/>
          </a:p>
        </p:txBody>
      </p:sp>
    </p:spTree>
    <p:extLst>
      <p:ext uri="{BB962C8B-B14F-4D97-AF65-F5344CB8AC3E}">
        <p14:creationId xmlns:p14="http://schemas.microsoft.com/office/powerpoint/2010/main" val="1454127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1;g5fab984687_2_0">
            <a:extLst>
              <a:ext uri="{FF2B5EF4-FFF2-40B4-BE49-F238E27FC236}">
                <a16:creationId xmlns:a16="http://schemas.microsoft.com/office/drawing/2014/main" id="{4C7BA88B-99A8-135C-9440-4E876EACBDC9}"/>
              </a:ext>
            </a:extLst>
          </p:cNvPr>
          <p:cNvSpPr txBox="1">
            <a:spLocks/>
          </p:cNvSpPr>
          <p:nvPr/>
        </p:nvSpPr>
        <p:spPr>
          <a:xfrm>
            <a:off x="137386" y="763326"/>
            <a:ext cx="3914776" cy="429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2800"/>
            </a:pPr>
            <a:r>
              <a:rPr lang="en-US" sz="2400" b="1" dirty="0">
                <a:solidFill>
                  <a:srgbClr val="213163"/>
                </a:solidFill>
              </a:rPr>
              <a:t>Proposed Solution</a:t>
            </a:r>
            <a:endParaRPr lang="en-IN" sz="2400" b="1" dirty="0">
              <a:solidFill>
                <a:srgbClr val="213163"/>
              </a:solidFill>
            </a:endParaRPr>
          </a:p>
        </p:txBody>
      </p:sp>
      <p:sp>
        <p:nvSpPr>
          <p:cNvPr id="7" name="Rectangle 2">
            <a:extLst>
              <a:ext uri="{FF2B5EF4-FFF2-40B4-BE49-F238E27FC236}">
                <a16:creationId xmlns:a16="http://schemas.microsoft.com/office/drawing/2014/main" id="{2140A091-003A-8C7F-6684-159153995A98}"/>
              </a:ext>
            </a:extLst>
          </p:cNvPr>
          <p:cNvSpPr>
            <a:spLocks noChangeArrowheads="1"/>
          </p:cNvSpPr>
          <p:nvPr/>
        </p:nvSpPr>
        <p:spPr bwMode="auto">
          <a:xfrm>
            <a:off x="200139" y="1565318"/>
            <a:ext cx="10603234"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solidFill>
                  <a:schemeClr val="tx1"/>
                </a:solidFill>
                <a:effectLst/>
                <a:latin typeface="Arial" panose="020B0604020202020204" pitchFamily="34" charset="0"/>
              </a:rPr>
              <a:t> Develop a </a:t>
            </a:r>
            <a:r>
              <a:rPr kumimoji="0" lang="en-US" altLang="en-US" sz="1800" b="1" i="0" u="none" strike="noStrike" cap="none" normalizeH="0" baseline="0" dirty="0">
                <a:ln>
                  <a:noFill/>
                </a:ln>
                <a:solidFill>
                  <a:schemeClr val="tx1"/>
                </a:solidFill>
                <a:effectLst/>
                <a:latin typeface="Arial" panose="020B0604020202020204" pitchFamily="34" charset="0"/>
              </a:rPr>
              <a:t>web-based automated examination seating arrangement system.</a:t>
            </a:r>
            <a:endParaRPr lang="en-US" altLang="en-US" sz="1800" b="1"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solidFill>
                  <a:schemeClr val="tx1"/>
                </a:solidFill>
                <a:effectLst/>
                <a:latin typeface="Arial" panose="020B0604020202020204" pitchFamily="34" charset="0"/>
              </a:rPr>
              <a:t> Store and manage </a:t>
            </a:r>
            <a:r>
              <a:rPr kumimoji="0" lang="en-US" altLang="en-US" sz="1800" b="1" i="0" u="none" strike="noStrike" cap="none" normalizeH="0" baseline="0" dirty="0">
                <a:ln>
                  <a:noFill/>
                </a:ln>
                <a:solidFill>
                  <a:schemeClr val="tx1"/>
                </a:solidFill>
                <a:effectLst/>
                <a:latin typeface="Arial" panose="020B0604020202020204" pitchFamily="34" charset="0"/>
              </a:rPr>
              <a:t>student, room, and exam data</a:t>
            </a:r>
            <a:r>
              <a:rPr kumimoji="0" lang="en-US" altLang="en-US" sz="1800" b="0" i="0" u="none" strike="noStrike" cap="none" normalizeH="0" baseline="0" dirty="0">
                <a:ln>
                  <a:noFill/>
                </a:ln>
                <a:solidFill>
                  <a:schemeClr val="tx1"/>
                </a:solidFill>
                <a:effectLst/>
                <a:latin typeface="Arial" panose="020B0604020202020204" pitchFamily="34" charset="0"/>
              </a:rPr>
              <a:t> digitally.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solidFill>
                  <a:schemeClr val="tx1"/>
                </a:solidFill>
                <a:effectLst/>
                <a:latin typeface="Arial" panose="020B0604020202020204" pitchFamily="34" charset="0"/>
              </a:rPr>
              <a:t> Automatically allocate seats based on </a:t>
            </a:r>
            <a:r>
              <a:rPr kumimoji="0" lang="en-US" altLang="en-US" sz="1800" b="1" i="0" u="none" strike="noStrike" cap="none" normalizeH="0" baseline="0" dirty="0">
                <a:ln>
                  <a:noFill/>
                </a:ln>
                <a:solidFill>
                  <a:schemeClr val="tx1"/>
                </a:solidFill>
                <a:effectLst/>
                <a:latin typeface="Arial" panose="020B0604020202020204" pitchFamily="34" charset="0"/>
              </a:rPr>
              <a:t>room capacity, exam details, and predefined rules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solidFill>
                  <a:schemeClr val="tx1"/>
                </a:solidFill>
                <a:effectLst/>
                <a:latin typeface="Arial" panose="020B0604020202020204" pitchFamily="34" charset="0"/>
              </a:rPr>
              <a:t> Ensure </a:t>
            </a:r>
            <a:r>
              <a:rPr kumimoji="0" lang="en-US" altLang="en-US" sz="1800" b="1" i="0" u="none" strike="noStrike" cap="none" normalizeH="0" baseline="0" dirty="0">
                <a:ln>
                  <a:noFill/>
                </a:ln>
                <a:solidFill>
                  <a:schemeClr val="tx1"/>
                </a:solidFill>
                <a:effectLst/>
                <a:latin typeface="Arial" panose="020B0604020202020204" pitchFamily="34" charset="0"/>
              </a:rPr>
              <a:t>fair distribution of students</a:t>
            </a:r>
            <a:r>
              <a:rPr kumimoji="0" lang="en-US" altLang="en-US" sz="1800" b="0" i="0" u="none" strike="noStrike" cap="none" normalizeH="0" baseline="0" dirty="0">
                <a:ln>
                  <a:noFill/>
                </a:ln>
                <a:solidFill>
                  <a:schemeClr val="tx1"/>
                </a:solidFill>
                <a:effectLst/>
                <a:latin typeface="Arial" panose="020B0604020202020204" pitchFamily="34" charset="0"/>
              </a:rPr>
              <a:t> to minimize malpractice.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solidFill>
                  <a:schemeClr val="tx1"/>
                </a:solidFill>
                <a:effectLst/>
                <a:latin typeface="Arial" panose="020B0604020202020204" pitchFamily="34" charset="0"/>
              </a:rPr>
              <a:t> Provide </a:t>
            </a:r>
            <a:r>
              <a:rPr kumimoji="0" lang="en-US" altLang="en-US" sz="1800" b="1" i="0" u="none" strike="noStrike" cap="none" normalizeH="0" baseline="0" dirty="0">
                <a:ln>
                  <a:noFill/>
                </a:ln>
                <a:solidFill>
                  <a:schemeClr val="tx1"/>
                </a:solidFill>
                <a:effectLst/>
                <a:latin typeface="Arial" panose="020B0604020202020204" pitchFamily="34" charset="0"/>
              </a:rPr>
              <a:t>role-based access</a:t>
            </a:r>
            <a:r>
              <a:rPr kumimoji="0" lang="en-US" altLang="en-US" sz="1800" b="0" i="0" u="none" strike="noStrike" cap="none" normalizeH="0" baseline="0" dirty="0">
                <a:ln>
                  <a:noFill/>
                </a:ln>
                <a:solidFill>
                  <a:schemeClr val="tx1"/>
                </a:solidFill>
                <a:effectLst/>
                <a:latin typeface="Arial" panose="020B0604020202020204" pitchFamily="34" charset="0"/>
              </a:rPr>
              <a:t> for Admin, Students, and Invigilators.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solidFill>
                  <a:schemeClr val="tx1"/>
                </a:solidFill>
                <a:effectLst/>
                <a:latin typeface="Arial" panose="020B0604020202020204" pitchFamily="34" charset="0"/>
              </a:rPr>
              <a:t> Allow students to </a:t>
            </a:r>
            <a:r>
              <a:rPr kumimoji="0" lang="en-US" altLang="en-US" sz="1800" b="1" i="0" u="none" strike="noStrike" cap="none" normalizeH="0" baseline="0" dirty="0">
                <a:ln>
                  <a:noFill/>
                </a:ln>
                <a:solidFill>
                  <a:schemeClr val="tx1"/>
                </a:solidFill>
                <a:effectLst/>
                <a:latin typeface="Arial" panose="020B0604020202020204" pitchFamily="34" charset="0"/>
              </a:rPr>
              <a:t>view their assigned seat and exam room easily</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solidFill>
                  <a:schemeClr val="tx1"/>
                </a:solidFill>
                <a:effectLst/>
                <a:latin typeface="Arial" panose="020B0604020202020204" pitchFamily="34" charset="0"/>
              </a:rPr>
              <a:t> Enable quick handling of </a:t>
            </a:r>
            <a:r>
              <a:rPr kumimoji="0" lang="en-US" altLang="en-US" sz="1800" b="1" i="0" u="none" strike="noStrike" cap="none" normalizeH="0" baseline="0" dirty="0">
                <a:ln>
                  <a:noFill/>
                </a:ln>
                <a:solidFill>
                  <a:schemeClr val="tx1"/>
                </a:solidFill>
                <a:effectLst/>
                <a:latin typeface="Arial" panose="020B0604020202020204" pitchFamily="34" charset="0"/>
              </a:rPr>
              <a:t>last-minute changes</a:t>
            </a:r>
            <a:r>
              <a:rPr kumimoji="0" lang="en-US" altLang="en-US" sz="1800" b="0" i="0" u="none" strike="noStrike" cap="none" normalizeH="0" baseline="0" dirty="0">
                <a:ln>
                  <a:noFill/>
                </a:ln>
                <a:solidFill>
                  <a:schemeClr val="tx1"/>
                </a:solidFill>
                <a:effectLst/>
                <a:latin typeface="Arial" panose="020B0604020202020204" pitchFamily="34" charset="0"/>
              </a:rPr>
              <a:t> in seating arrangements.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solidFill>
                  <a:schemeClr val="tx1"/>
                </a:solidFill>
                <a:effectLst/>
                <a:latin typeface="Arial" panose="020B0604020202020204" pitchFamily="34" charset="0"/>
              </a:rPr>
              <a:t> Reduce </a:t>
            </a:r>
            <a:r>
              <a:rPr kumimoji="0" lang="en-US" altLang="en-US" sz="1800" b="1" i="0" u="none" strike="noStrike" cap="none" normalizeH="0" baseline="0" dirty="0">
                <a:ln>
                  <a:noFill/>
                </a:ln>
                <a:solidFill>
                  <a:schemeClr val="tx1"/>
                </a:solidFill>
                <a:effectLst/>
                <a:latin typeface="Arial" panose="020B0604020202020204" pitchFamily="34" charset="0"/>
              </a:rPr>
              <a:t>manual effort, human errors, and administrative workload</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731146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7C819C2A-5CB5-64FE-0329-16343B72CCD7}"/>
              </a:ext>
            </a:extLst>
          </p:cNvPr>
          <p:cNvSpPr txBox="1">
            <a:spLocks/>
          </p:cNvSpPr>
          <p:nvPr/>
        </p:nvSpPr>
        <p:spPr>
          <a:xfrm>
            <a:off x="443649" y="785281"/>
            <a:ext cx="3914776" cy="429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2800"/>
            </a:pPr>
            <a:r>
              <a:rPr lang="en-US" sz="2800" b="1" dirty="0">
                <a:solidFill>
                  <a:srgbClr val="213163"/>
                </a:solidFill>
              </a:rPr>
              <a:t>Key Features</a:t>
            </a:r>
            <a:endParaRPr lang="en-IN" sz="2800" b="1" dirty="0">
              <a:solidFill>
                <a:srgbClr val="213163"/>
              </a:solidFill>
            </a:endParaRPr>
          </a:p>
        </p:txBody>
      </p:sp>
      <p:sp>
        <p:nvSpPr>
          <p:cNvPr id="5" name="Rectangle 2">
            <a:extLst>
              <a:ext uri="{FF2B5EF4-FFF2-40B4-BE49-F238E27FC236}">
                <a16:creationId xmlns:a16="http://schemas.microsoft.com/office/drawing/2014/main" id="{99F7159D-D8AA-CB94-E07A-36AAD8808093}"/>
              </a:ext>
            </a:extLst>
          </p:cNvPr>
          <p:cNvSpPr>
            <a:spLocks noChangeArrowheads="1"/>
          </p:cNvSpPr>
          <p:nvPr/>
        </p:nvSpPr>
        <p:spPr bwMode="auto">
          <a:xfrm>
            <a:off x="331682" y="1688163"/>
            <a:ext cx="7496702"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 Automated seat allocation</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2400" dirty="0">
              <a:solidFill>
                <a:schemeClr val="tx1"/>
              </a:solidFill>
              <a:latin typeface="Arial" panose="020B0604020202020204" pitchFamily="34" charset="0"/>
            </a:endParaRPr>
          </a:p>
          <a:p>
            <a:pPr marL="342900" indent="-342900" eaLnBrk="0" fontAlgn="base" hangingPunct="0">
              <a:spcBef>
                <a:spcPct val="0"/>
              </a:spcBef>
              <a:spcAft>
                <a:spcPct val="0"/>
              </a:spcAft>
              <a:buClrTx/>
              <a:buFont typeface="Wingdings" panose="05000000000000000000" pitchFamily="2" charset="2"/>
              <a:buChar char="Ø"/>
            </a:pPr>
            <a:r>
              <a:rPr lang="en-US" altLang="en-US" sz="2400" dirty="0">
                <a:solidFill>
                  <a:schemeClr val="tx1"/>
                </a:solidFill>
                <a:latin typeface="Arial" panose="020B0604020202020204" pitchFamily="34" charset="0"/>
              </a:rPr>
              <a:t> Student seat search </a:t>
            </a:r>
          </a:p>
          <a:p>
            <a:pPr marL="342900" indent="-342900" eaLnBrk="0" fontAlgn="base" hangingPunct="0">
              <a:spcBef>
                <a:spcPct val="0"/>
              </a:spcBef>
              <a:spcAft>
                <a:spcPct val="0"/>
              </a:spcAft>
              <a:buClrTx/>
              <a:buFont typeface="Wingdings" panose="05000000000000000000" pitchFamily="2" charset="2"/>
              <a:buChar char="Ø"/>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342900" indent="-342900" eaLnBrk="0" fontAlgn="base" hangingPunct="0">
              <a:spcBef>
                <a:spcPct val="0"/>
              </a:spcBef>
              <a:spcAft>
                <a:spcPct val="0"/>
              </a:spcAft>
              <a:buClrTx/>
              <a:buFont typeface="Wingdings" panose="05000000000000000000" pitchFamily="2" charset="2"/>
              <a:buChar char="Ø"/>
            </a:pPr>
            <a:r>
              <a:rPr lang="en-US" altLang="en-US" sz="2400" dirty="0">
                <a:solidFill>
                  <a:schemeClr val="tx1"/>
                </a:solidFill>
                <a:latin typeface="Arial" panose="020B0604020202020204" pitchFamily="34" charset="0"/>
              </a:rPr>
              <a:t> Seating slip</a:t>
            </a:r>
          </a:p>
          <a:p>
            <a:pPr marR="0" lvl="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 Role-based access (Admin, Student, Invigilator)</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 Efficient room utilization</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 Anti-malpractice seating arrangement</a:t>
            </a:r>
          </a:p>
        </p:txBody>
      </p:sp>
    </p:spTree>
    <p:extLst>
      <p:ext uri="{BB962C8B-B14F-4D97-AF65-F5344CB8AC3E}">
        <p14:creationId xmlns:p14="http://schemas.microsoft.com/office/powerpoint/2010/main" val="395883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D3152C21-1582-D84F-7E1C-D3372653069C}"/>
              </a:ext>
            </a:extLst>
          </p:cNvPr>
          <p:cNvSpPr txBox="1">
            <a:spLocks/>
          </p:cNvSpPr>
          <p:nvPr/>
        </p:nvSpPr>
        <p:spPr>
          <a:xfrm>
            <a:off x="443649" y="785281"/>
            <a:ext cx="3914776" cy="429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2800"/>
            </a:pPr>
            <a:r>
              <a:rPr lang="en-US" sz="2800" b="1" dirty="0">
                <a:solidFill>
                  <a:srgbClr val="213163"/>
                </a:solidFill>
              </a:rPr>
              <a:t>Technology Stack</a:t>
            </a:r>
            <a:endParaRPr lang="en-IN" sz="2800" b="1" dirty="0">
              <a:solidFill>
                <a:srgbClr val="213163"/>
              </a:solidFill>
            </a:endParaRPr>
          </a:p>
        </p:txBody>
      </p:sp>
      <p:sp>
        <p:nvSpPr>
          <p:cNvPr id="5" name="Rectangle 2">
            <a:extLst>
              <a:ext uri="{FF2B5EF4-FFF2-40B4-BE49-F238E27FC236}">
                <a16:creationId xmlns:a16="http://schemas.microsoft.com/office/drawing/2014/main" id="{FA0D33F8-3832-856B-4046-C336205F96BB}"/>
              </a:ext>
            </a:extLst>
          </p:cNvPr>
          <p:cNvSpPr>
            <a:spLocks noChangeArrowheads="1"/>
          </p:cNvSpPr>
          <p:nvPr/>
        </p:nvSpPr>
        <p:spPr bwMode="auto">
          <a:xfrm>
            <a:off x="539831" y="1815021"/>
            <a:ext cx="10685939"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a:ln>
                  <a:noFill/>
                </a:ln>
                <a:solidFill>
                  <a:schemeClr val="tx1"/>
                </a:solidFill>
                <a:effectLst/>
                <a:latin typeface="Arial" panose="020B0604020202020204" pitchFamily="34" charset="0"/>
              </a:rPr>
              <a:t>Backend:</a:t>
            </a:r>
            <a:r>
              <a:rPr kumimoji="0" lang="en-US" altLang="en-US" sz="2000" b="0" i="0" u="none" strike="noStrike" cap="none" normalizeH="0" baseline="0" dirty="0">
                <a:ln>
                  <a:noFill/>
                </a:ln>
                <a:solidFill>
                  <a:schemeClr val="tx1"/>
                </a:solidFill>
                <a:effectLst/>
                <a:latin typeface="Arial" panose="020B0604020202020204" pitchFamily="34" charset="0"/>
              </a:rPr>
              <a:t> Django (Python) – handles business logic, authentication, and seat allocation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a:ln>
                  <a:noFill/>
                </a:ln>
                <a:solidFill>
                  <a:schemeClr val="tx1"/>
                </a:solidFill>
                <a:effectLst/>
                <a:latin typeface="Arial" panose="020B0604020202020204" pitchFamily="34" charset="0"/>
              </a:rPr>
              <a:t>Frontend:</a:t>
            </a:r>
            <a:r>
              <a:rPr kumimoji="0" lang="en-US" altLang="en-US" sz="2000" b="0" i="0" u="none" strike="noStrike" cap="none" normalizeH="0" baseline="0" dirty="0">
                <a:ln>
                  <a:noFill/>
                </a:ln>
                <a:solidFill>
                  <a:schemeClr val="tx1"/>
                </a:solidFill>
                <a:effectLst/>
                <a:latin typeface="Arial" panose="020B0604020202020204" pitchFamily="34" charset="0"/>
              </a:rPr>
              <a:t> HTML, CSS</a:t>
            </a:r>
            <a:r>
              <a:rPr lang="en-US" altLang="en-US" sz="2000" dirty="0">
                <a:solidFill>
                  <a:schemeClr val="tx1"/>
                </a:solidFill>
                <a:latin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rPr>
              <a:t>– used for creating responsive and user-friendly interfaces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a:ln>
                  <a:noFill/>
                </a:ln>
                <a:solidFill>
                  <a:schemeClr val="tx1"/>
                </a:solidFill>
                <a:effectLst/>
                <a:latin typeface="Arial" panose="020B0604020202020204" pitchFamily="34" charset="0"/>
              </a:rPr>
              <a:t>Database:</a:t>
            </a:r>
            <a:r>
              <a:rPr kumimoji="0" lang="en-US" altLang="en-US" sz="2000" b="0" i="0" u="none" strike="noStrike" cap="none" normalizeH="0" baseline="0" dirty="0">
                <a:ln>
                  <a:noFill/>
                </a:ln>
                <a:solidFill>
                  <a:schemeClr val="tx1"/>
                </a:solidFill>
                <a:effectLst/>
                <a:latin typeface="Arial" panose="020B0604020202020204" pitchFamily="34" charset="0"/>
              </a:rPr>
              <a:t> SQLite – stores student, room, exam, and seating data</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a:ln>
                  <a:noFill/>
                </a:ln>
                <a:solidFill>
                  <a:schemeClr val="tx1"/>
                </a:solidFill>
                <a:effectLst/>
                <a:latin typeface="Arial" panose="020B0604020202020204" pitchFamily="34" charset="0"/>
              </a:rPr>
              <a:t>Tools &amp; IDE:</a:t>
            </a:r>
            <a:r>
              <a:rPr kumimoji="0" lang="en-US" altLang="en-US" sz="2000" b="0" i="0" u="none" strike="noStrike" cap="none" normalizeH="0" baseline="0" dirty="0">
                <a:ln>
                  <a:noFill/>
                </a:ln>
                <a:solidFill>
                  <a:schemeClr val="tx1"/>
                </a:solidFill>
                <a:effectLst/>
                <a:latin typeface="Arial" panose="020B0604020202020204" pitchFamily="34" charset="0"/>
              </a:rPr>
              <a:t> Visual Studio Code – for development and debugging</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a:ln>
                  <a:noFill/>
                </a:ln>
                <a:solidFill>
                  <a:schemeClr val="tx1"/>
                </a:solidFill>
                <a:effectLst/>
                <a:latin typeface="Arial" panose="020B0604020202020204" pitchFamily="34" charset="0"/>
              </a:rPr>
              <a:t>Version Control:</a:t>
            </a:r>
            <a:r>
              <a:rPr kumimoji="0" lang="en-US" altLang="en-US" sz="2000" b="0" i="0" u="none" strike="noStrike" cap="none" normalizeH="0" baseline="0" dirty="0">
                <a:ln>
                  <a:noFill/>
                </a:ln>
                <a:solidFill>
                  <a:schemeClr val="tx1"/>
                </a:solidFill>
                <a:effectLst/>
                <a:latin typeface="Arial" panose="020B0604020202020204" pitchFamily="34" charset="0"/>
              </a:rPr>
              <a:t> Git &amp; GitHub – for code management and collaboration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a:ln>
                  <a:noFill/>
                </a:ln>
                <a:solidFill>
                  <a:schemeClr val="tx1"/>
                </a:solidFill>
                <a:effectLst/>
                <a:latin typeface="Arial" panose="020B0604020202020204" pitchFamily="34" charset="0"/>
              </a:rPr>
              <a:t>Deployment:</a:t>
            </a:r>
            <a:r>
              <a:rPr kumimoji="0" lang="en-US" altLang="en-US" sz="2000" b="0" i="0" u="none" strike="noStrike" cap="none" normalizeH="0" baseline="0" dirty="0">
                <a:ln>
                  <a:noFill/>
                </a:ln>
                <a:solidFill>
                  <a:schemeClr val="tx1"/>
                </a:solidFill>
                <a:effectLst/>
                <a:latin typeface="Arial" panose="020B0604020202020204" pitchFamily="34" charset="0"/>
              </a:rPr>
              <a:t> Local server / cloud hosting </a:t>
            </a:r>
          </a:p>
        </p:txBody>
      </p:sp>
    </p:spTree>
    <p:extLst>
      <p:ext uri="{BB962C8B-B14F-4D97-AF65-F5344CB8AC3E}">
        <p14:creationId xmlns:p14="http://schemas.microsoft.com/office/powerpoint/2010/main" val="30976326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689</TotalTime>
  <Words>1488</Words>
  <Application>Microsoft Office PowerPoint</Application>
  <PresentationFormat>Widescreen</PresentationFormat>
  <Paragraphs>296</Paragraphs>
  <Slides>15</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 Narrow</vt:lpstr>
      <vt:lpstr>Arial</vt:lpstr>
      <vt:lpstr>Calibri</vt:lpstr>
      <vt:lpstr>Times New Roman</vt:lpstr>
      <vt:lpstr>Wingdings</vt:lpstr>
      <vt:lpstr>Simple Light</vt:lpstr>
      <vt:lpstr>PowerPoint Presentation</vt:lpstr>
      <vt:lpstr>PowerPoint Presentation</vt:lpstr>
      <vt:lpstr>PowerPoint Presentation</vt:lpstr>
      <vt:lpstr>Table of Contents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Security Measures</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Helvin Mg</dc:creator>
  <cp:lastModifiedBy>ANJALI DHEEK</cp:lastModifiedBy>
  <cp:revision>35</cp:revision>
  <dcterms:modified xsi:type="dcterms:W3CDTF">2026-02-03T05:19:54Z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ArticulateGUID">
    <vt:lpwstr>ADA14AB9-6E05-4AF1-84FB-ACE67E38F4B9</vt:lpwstr>
  </property>
  <property fmtid="{D5CDD505-2E9C-101B-9397-08002B2CF9AE}" pid="4" name="ArticulatePath">
    <vt:lpwstr>https://edunetfoundationorg-my.sharepoint.com/personal/kaisar_edunetfoundation_org/Documents/Beutified ppt/EY/Student showcase 2025/Master Class 2 - UI_UX Design Principles</vt:lpwstr>
  </property>
</Properties>
</file>